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.xml" ContentType="application/vnd.openxmlformats-officedocument.presentationml.notesSlide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notesSlides/notesSlide4.xml" ContentType="application/vnd.openxmlformats-officedocument.presentationml.notesSlide+xml"/>
  <Override PartName="/ppt/tags/tag78.xml" ContentType="application/vnd.openxmlformats-officedocument.presentationml.tags+xml"/>
  <Override PartName="/ppt/notesSlides/notesSlide5.xml" ContentType="application/vnd.openxmlformats-officedocument.presentationml.notesSlide+xml"/>
  <Override PartName="/ppt/tags/tag79.xml" ContentType="application/vnd.openxmlformats-officedocument.presentationml.tags+xml"/>
  <Override PartName="/ppt/notesSlides/notesSlide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7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16" r:id="rId4"/>
    <p:sldId id="279" r:id="rId5"/>
    <p:sldId id="280" r:id="rId6"/>
    <p:sldId id="282" r:id="rId7"/>
    <p:sldId id="281" r:id="rId8"/>
    <p:sldId id="301" r:id="rId9"/>
    <p:sldId id="284" r:id="rId10"/>
    <p:sldId id="285" r:id="rId11"/>
    <p:sldId id="286" r:id="rId12"/>
    <p:sldId id="302" r:id="rId13"/>
    <p:sldId id="288" r:id="rId14"/>
    <p:sldId id="289" r:id="rId15"/>
    <p:sldId id="290" r:id="rId16"/>
    <p:sldId id="291" r:id="rId17"/>
    <p:sldId id="303" r:id="rId18"/>
    <p:sldId id="304" r:id="rId19"/>
    <p:sldId id="294" r:id="rId20"/>
    <p:sldId id="274" r:id="rId21"/>
    <p:sldId id="305" r:id="rId22"/>
    <p:sldId id="273" r:id="rId23"/>
    <p:sldId id="298" r:id="rId24"/>
    <p:sldId id="306" r:id="rId25"/>
    <p:sldId id="299" r:id="rId26"/>
    <p:sldId id="276" r:id="rId27"/>
    <p:sldId id="307" r:id="rId28"/>
    <p:sldId id="277" r:id="rId29"/>
    <p:sldId id="309" r:id="rId30"/>
    <p:sldId id="308" r:id="rId31"/>
    <p:sldId id="310" r:id="rId32"/>
    <p:sldId id="311" r:id="rId33"/>
    <p:sldId id="312" r:id="rId34"/>
    <p:sldId id="313" r:id="rId35"/>
    <p:sldId id="259" r:id="rId36"/>
    <p:sldId id="270" r:id="rId37"/>
    <p:sldId id="271" r:id="rId38"/>
    <p:sldId id="314" r:id="rId39"/>
    <p:sldId id="315" r:id="rId40"/>
    <p:sldId id="272" r:id="rId41"/>
    <p:sldId id="265" r:id="rId42"/>
    <p:sldId id="267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694" autoAdjust="0"/>
  </p:normalViewPr>
  <p:slideViewPr>
    <p:cSldViewPr snapToGrid="0">
      <p:cViewPr varScale="1">
        <p:scale>
          <a:sx n="103" d="100"/>
          <a:sy n="103" d="100"/>
        </p:scale>
        <p:origin x="296" y="80"/>
      </p:cViewPr>
      <p:guideLst>
        <p:guide orient="horz" pos="229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163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347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01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895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547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8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526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//</a:t>
            </a:r>
            <a:r>
              <a:rPr lang="en-US" altLang="zh-CN" dirty="0" err="1"/>
              <a:t>todo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53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//pic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72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23213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92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2023/12/21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chemeClr val="bg1"/>
          </a:fgClr>
          <a:bgClr>
            <a:schemeClr val="tx2">
              <a:lumMod val="10000"/>
              <a:lumOff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8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ags" Target="../tags/tag86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ags" Target="../tags/tag87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mp4"/><Relationship Id="rId2" Type="http://schemas.microsoft.com/office/2007/relationships/media" Target="../media/media7.mp4"/><Relationship Id="rId1" Type="http://schemas.openxmlformats.org/officeDocument/2006/relationships/tags" Target="../tags/tag9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6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222196" y="4736838"/>
            <a:ext cx="5533295" cy="40068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533800" y="4717770"/>
            <a:ext cx="6055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/>
                </a:solidFill>
              </a:rPr>
              <a:t>成员：钱禹昂 ，袁理，田永铭，蒋李杰，陆迅</a:t>
            </a:r>
          </a:p>
        </p:txBody>
      </p:sp>
      <p:sp>
        <p:nvSpPr>
          <p:cNvPr id="4" name="矩形 3"/>
          <p:cNvSpPr/>
          <p:nvPr/>
        </p:nvSpPr>
        <p:spPr>
          <a:xfrm>
            <a:off x="-225425" y="509270"/>
            <a:ext cx="12649200" cy="210375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832791" y="1449952"/>
            <a:ext cx="3504249" cy="2300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662930" y="1270635"/>
            <a:ext cx="170815" cy="1353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337040" y="1270635"/>
            <a:ext cx="149860" cy="1353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7535545" y="-432435"/>
            <a:ext cx="170815" cy="357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6870" y="3929909"/>
            <a:ext cx="10312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——《</a:t>
            </a:r>
            <a:r>
              <a:rPr lang="zh-CN" alt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东方非想天则</a:t>
            </a:r>
            <a:r>
              <a:rPr lang="en-US" altLang="zh-CN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格斗</a:t>
            </a:r>
            <a:r>
              <a:rPr lang="en-US" altLang="zh-CN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之探索</a:t>
            </a:r>
            <a:endParaRPr lang="en-US" altLang="zh-CN" sz="40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 rot="18660000">
            <a:off x="11658600" y="6724015"/>
            <a:ext cx="830580" cy="22923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509270"/>
            <a:ext cx="326390" cy="326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 rot="16200000">
            <a:off x="11613515" y="1804670"/>
            <a:ext cx="791845" cy="828675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16" idx="3"/>
          </p:cNvCxnSpPr>
          <p:nvPr/>
        </p:nvCxnSpPr>
        <p:spPr>
          <a:xfrm>
            <a:off x="326390" y="672465"/>
            <a:ext cx="91071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2EC8B41-D6BD-115B-A1FB-3482D35E0215}"/>
              </a:ext>
            </a:extLst>
          </p:cNvPr>
          <p:cNvSpPr/>
          <p:nvPr/>
        </p:nvSpPr>
        <p:spPr>
          <a:xfrm>
            <a:off x="6040314" y="1802398"/>
            <a:ext cx="326243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东风起，</a:t>
            </a:r>
            <a:endParaRPr lang="en-US" altLang="zh-CN" sz="4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4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非想天则舞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5045" y="0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具体过程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2699" y="840104"/>
            <a:ext cx="3916680" cy="10683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7816" y="-80913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9109" y="1077100"/>
            <a:ext cx="100330" cy="432187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38621" y="1197371"/>
            <a:ext cx="100330" cy="453414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2660429" y="-544055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9103762" y="3816380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1051671" y="5399405"/>
            <a:ext cx="6489014" cy="43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 flipV="1">
            <a:off x="2762192" y="1193867"/>
            <a:ext cx="8076429" cy="10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3A1BCA8-7A34-E8A5-9916-6F8F67F6B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39" y="1213715"/>
            <a:ext cx="9724175" cy="41908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264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5045" y="0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图解过程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2699" y="840104"/>
            <a:ext cx="3916680" cy="106839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7816" y="-80913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9109" y="1077100"/>
            <a:ext cx="100330" cy="432187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38621" y="1197371"/>
            <a:ext cx="100330" cy="453414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2660429" y="-544055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9103762" y="3816380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1051671" y="5399405"/>
            <a:ext cx="6489014" cy="43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 flipV="1">
            <a:off x="2762192" y="1193867"/>
            <a:ext cx="8076429" cy="10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1D636BB0-BE9F-0B1A-566E-A18FA9A2B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39" y="1219858"/>
            <a:ext cx="9544930" cy="41155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74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96712" y="3062286"/>
            <a:ext cx="3074591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0920" y="3084512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初步实现</a:t>
            </a:r>
          </a:p>
        </p:txBody>
      </p:sp>
      <p:sp>
        <p:nvSpPr>
          <p:cNvPr id="24" name="等腰三角形 23"/>
          <p:cNvSpPr/>
          <p:nvPr/>
        </p:nvSpPr>
        <p:spPr>
          <a:xfrm rot="10800000">
            <a:off x="0" y="-17780"/>
            <a:ext cx="1593850" cy="121094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2157095" y="3874770"/>
            <a:ext cx="7877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00025" y="2540"/>
            <a:ext cx="0" cy="607504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09575" y="348615"/>
            <a:ext cx="0" cy="476313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28015" y="576580"/>
            <a:ext cx="0" cy="310515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3175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5044" y="0"/>
            <a:ext cx="4874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环境搭建</a:t>
            </a:r>
          </a:p>
        </p:txBody>
      </p:sp>
      <p:sp>
        <p:nvSpPr>
          <p:cNvPr id="5" name="矩形 4"/>
          <p:cNvSpPr/>
          <p:nvPr/>
        </p:nvSpPr>
        <p:spPr>
          <a:xfrm>
            <a:off x="-12699" y="940435"/>
            <a:ext cx="3697184" cy="9945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35892" y="2504204"/>
            <a:ext cx="801295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▲该游戏无别人已经做好的环境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▲如何在真实游戏环境下搭建好一切？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84485" y="19049"/>
            <a:ext cx="75565" cy="102084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00780" y="206528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56107" y="206528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3475981" y="-210250"/>
            <a:ext cx="100330" cy="445073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7908395" y="2960210"/>
            <a:ext cx="100330" cy="4795094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  <a:stCxn id="8" idx="2"/>
          </p:cNvCxnSpPr>
          <p:nvPr/>
        </p:nvCxnSpPr>
        <p:spPr>
          <a:xfrm>
            <a:off x="1350945" y="5407922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>
            <a:off x="4538010" y="2065282"/>
            <a:ext cx="5868262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300779" y="1526029"/>
            <a:ext cx="2668270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真实环境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908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5044" y="0"/>
            <a:ext cx="4874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环境搭建</a:t>
            </a:r>
          </a:p>
        </p:txBody>
      </p:sp>
      <p:sp>
        <p:nvSpPr>
          <p:cNvPr id="5" name="矩形 4"/>
          <p:cNvSpPr/>
          <p:nvPr/>
        </p:nvSpPr>
        <p:spPr>
          <a:xfrm>
            <a:off x="-12699" y="940435"/>
            <a:ext cx="3697184" cy="9945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176" y="1707058"/>
            <a:ext cx="42392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 逐帧截图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penCV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分析方法：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优点：信息全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缺点：效率低，冗余多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noProof="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▲内存读取法：采用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memory viewer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等获取关键参数存储位置：      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noProof="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优点 ：准确，效率高      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缺点：丢失一些信息</a:t>
            </a:r>
          </a:p>
        </p:txBody>
      </p:sp>
      <p:sp>
        <p:nvSpPr>
          <p:cNvPr id="4" name="矩形 3"/>
          <p:cNvSpPr/>
          <p:nvPr/>
        </p:nvSpPr>
        <p:spPr>
          <a:xfrm>
            <a:off x="3684485" y="19049"/>
            <a:ext cx="75565" cy="102084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45" y="1615150"/>
            <a:ext cx="100330" cy="458468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38230" y="1603358"/>
            <a:ext cx="100330" cy="45964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1963000" y="-1769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7842990" y="2804600"/>
            <a:ext cx="133353" cy="665712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41845" y="6199839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 flipV="1">
            <a:off x="3684485" y="1603358"/>
            <a:ext cx="7603910" cy="10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41845" y="1119266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环境信息获取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C0B201-6713-C224-E862-BC12D4AA2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650" y="1774528"/>
            <a:ext cx="5594350" cy="34450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38B7571-4CC3-0528-B45E-7C76E1A4C605}"/>
              </a:ext>
            </a:extLst>
          </p:cNvPr>
          <p:cNvSpPr txBox="1"/>
          <p:nvPr/>
        </p:nvSpPr>
        <p:spPr>
          <a:xfrm>
            <a:off x="6350000" y="5454108"/>
            <a:ext cx="5594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上图：侵入内存获取有用信息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31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5044" y="0"/>
            <a:ext cx="4874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游戏输入</a:t>
            </a:r>
          </a:p>
        </p:txBody>
      </p:sp>
      <p:sp>
        <p:nvSpPr>
          <p:cNvPr id="5" name="矩形 4"/>
          <p:cNvSpPr/>
          <p:nvPr/>
        </p:nvSpPr>
        <p:spPr>
          <a:xfrm>
            <a:off x="-12699" y="940435"/>
            <a:ext cx="3697184" cy="9945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3342" y="2959000"/>
            <a:ext cx="42392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▲游戏中角色的行动由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个按键控制，共有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个动作空间，可以建立动作空间到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二进制数的映射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”表示相应的按键按下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”表示相应的按键松开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84485" y="19049"/>
            <a:ext cx="75565" cy="102084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45" y="1615150"/>
            <a:ext cx="100330" cy="458468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44100" y="1653576"/>
            <a:ext cx="100330" cy="45964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1963000" y="-1769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4038402" y="4844362"/>
            <a:ext cx="133353" cy="267803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41845" y="6199839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stCxn id="10" idx="2"/>
            <a:endCxn id="9" idx="0"/>
          </p:cNvCxnSpPr>
          <p:nvPr/>
        </p:nvCxnSpPr>
        <p:spPr>
          <a:xfrm flipV="1">
            <a:off x="341845" y="1653576"/>
            <a:ext cx="5152420" cy="52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41845" y="1119266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按键控制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D9AEB2-A316-6E98-9B7A-CB347EAC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939" y="2373870"/>
            <a:ext cx="3253476" cy="296013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E274C09-708A-D9A4-EE91-DC61485C688B}"/>
              </a:ext>
            </a:extLst>
          </p:cNvPr>
          <p:cNvSpPr txBox="1"/>
          <p:nvPr/>
        </p:nvSpPr>
        <p:spPr>
          <a:xfrm>
            <a:off x="9523222" y="3358755"/>
            <a:ext cx="204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12-&gt;0b000001100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3F9BDE-9FF9-D0FB-B3CF-DF4504D7AD7B}"/>
              </a:ext>
            </a:extLst>
          </p:cNvPr>
          <p:cNvSpPr txBox="1"/>
          <p:nvPr/>
        </p:nvSpPr>
        <p:spPr>
          <a:xfrm>
            <a:off x="9523222" y="394311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0b000001100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按左和右，其余松开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5E8007-7728-2A4F-9045-50EC642C537C}"/>
              </a:ext>
            </a:extLst>
          </p:cNvPr>
          <p:cNvSpPr txBox="1"/>
          <p:nvPr/>
        </p:nvSpPr>
        <p:spPr>
          <a:xfrm>
            <a:off x="767684" y="1856120"/>
            <a:ext cx="4185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▲如何让我们的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在真实游戏中操作游戏角色？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3807A9F-61F0-C71B-F423-422A6ED9EFE3}"/>
              </a:ext>
            </a:extLst>
          </p:cNvPr>
          <p:cNvSpPr txBox="1"/>
          <p:nvPr/>
        </p:nvSpPr>
        <p:spPr>
          <a:xfrm>
            <a:off x="9523222" y="2747239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举个栗子：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696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2699" y="940435"/>
            <a:ext cx="3697184" cy="9945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84485" y="19049"/>
            <a:ext cx="75565" cy="102084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45" y="1615150"/>
            <a:ext cx="100330" cy="458468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746332" y="1603358"/>
            <a:ext cx="100330" cy="45964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1963000" y="-1769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8097040" y="2550549"/>
            <a:ext cx="133353" cy="716522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41845" y="6199839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>
            <a:off x="3528725" y="1603358"/>
            <a:ext cx="8267772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2948" y="1848310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agent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7836E84-7794-E72E-FBB5-ACA4203DB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27" y="2644799"/>
            <a:ext cx="3209196" cy="31269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5766F2F-BD54-3B48-BE40-3135D888CF64}"/>
              </a:ext>
            </a:extLst>
          </p:cNvPr>
          <p:cNvSpPr txBox="1"/>
          <p:nvPr/>
        </p:nvSpPr>
        <p:spPr>
          <a:xfrm>
            <a:off x="994180" y="41617"/>
            <a:ext cx="2467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zh-CN" altLang="en-US" sz="4800" b="1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B55E9E7-822F-BE7F-1996-8C5A1C43361A}"/>
              </a:ext>
            </a:extLst>
          </p:cNvPr>
          <p:cNvSpPr txBox="1"/>
          <p:nvPr/>
        </p:nvSpPr>
        <p:spPr>
          <a:xfrm>
            <a:off x="3949606" y="2811221"/>
            <a:ext cx="4194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reward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P_0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P_0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pre_state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0" dirty="0">
                <a:solidFill>
                  <a:srgbClr val="56B6C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zh-CN" dirty="0">
              <a:solidFill>
                <a:srgbClr val="ABB2BF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P_1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pre_state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hp-</a:t>
            </a:r>
            <a:r>
              <a:rPr lang="en-US" altLang="zh-CN" b="0" dirty="0">
                <a:solidFill>
                  <a:srgbClr val="E5C07B"/>
                </a:solidFill>
                <a:effectLst/>
                <a:latin typeface="Consolas" panose="020B0609020204030204" pitchFamily="49" charset="0"/>
              </a:rPr>
              <a:t>P_1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b="0" dirty="0">
                <a:solidFill>
                  <a:srgbClr val="E06C75"/>
                </a:solidFill>
                <a:effectLst/>
                <a:latin typeface="Consolas" panose="020B0609020204030204" pitchFamily="49" charset="0"/>
              </a:rPr>
              <a:t>hp</a:t>
            </a:r>
            <a:r>
              <a:rPr lang="en-US" altLang="zh-CN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B280E7-4DF8-0029-8687-13EDA6A46EE8}"/>
              </a:ext>
            </a:extLst>
          </p:cNvPr>
          <p:cNvSpPr txBox="1"/>
          <p:nvPr/>
        </p:nvSpPr>
        <p:spPr>
          <a:xfrm>
            <a:off x="4681454" y="1848308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reward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B8B0F7-3C06-E08F-12EE-1000567E9C91}"/>
              </a:ext>
            </a:extLst>
          </p:cNvPr>
          <p:cNvSpPr txBox="1"/>
          <p:nvPr/>
        </p:nvSpPr>
        <p:spPr>
          <a:xfrm>
            <a:off x="501758" y="1086216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DQN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C635AC6-15F1-E04A-466B-FD665882CF07}"/>
              </a:ext>
            </a:extLst>
          </p:cNvPr>
          <p:cNvSpPr txBox="1"/>
          <p:nvPr/>
        </p:nvSpPr>
        <p:spPr>
          <a:xfrm>
            <a:off x="8260548" y="1848309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episode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A71FF17-A7B4-4DB5-70AD-DD0FDE037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2631" y="2728337"/>
            <a:ext cx="3087383" cy="29599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799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</a:p>
        </p:txBody>
      </p:sp>
      <p:sp>
        <p:nvSpPr>
          <p:cNvPr id="5" name="矩形 4"/>
          <p:cNvSpPr/>
          <p:nvPr/>
        </p:nvSpPr>
        <p:spPr>
          <a:xfrm>
            <a:off x="-12699" y="940435"/>
            <a:ext cx="3697184" cy="99456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84485" y="19049"/>
            <a:ext cx="75565" cy="102084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45" y="1615150"/>
            <a:ext cx="100330" cy="458468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746332" y="1603358"/>
            <a:ext cx="100330" cy="45964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1963000" y="-1769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8097040" y="2550549"/>
            <a:ext cx="133353" cy="716522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41845" y="6199839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>
            <a:off x="3528725" y="1603358"/>
            <a:ext cx="8267772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5766F2F-BD54-3B48-BE40-3135D888CF64}"/>
              </a:ext>
            </a:extLst>
          </p:cNvPr>
          <p:cNvSpPr txBox="1"/>
          <p:nvPr/>
        </p:nvSpPr>
        <p:spPr>
          <a:xfrm>
            <a:off x="994179" y="41617"/>
            <a:ext cx="2634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lang="zh-CN" altLang="en-US" sz="4800" b="1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F200C4-2244-E79D-B9A9-FCC3FA9D14AC}"/>
              </a:ext>
            </a:extLst>
          </p:cNvPr>
          <p:cNvSpPr txBox="1"/>
          <p:nvPr/>
        </p:nvSpPr>
        <p:spPr>
          <a:xfrm>
            <a:off x="861695" y="2267366"/>
            <a:ext cx="103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▲监视训练效果：实时打印奖励、双方角色各种状态参数、绘制训练结果图</a:t>
            </a:r>
            <a:endParaRPr lang="zh-CN" altLang="en-US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0CA3EB-B938-59D1-6DE7-289543847787}"/>
              </a:ext>
            </a:extLst>
          </p:cNvPr>
          <p:cNvSpPr txBox="1"/>
          <p:nvPr/>
        </p:nvSpPr>
        <p:spPr>
          <a:xfrm>
            <a:off x="861695" y="3259319"/>
            <a:ext cx="103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▲实现训练循环：</a:t>
            </a:r>
            <a:endParaRPr lang="zh-CN" altLang="en-US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BAA0C17-1DB8-649B-09B4-59C1B93A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205" y="3429000"/>
            <a:ext cx="4564527" cy="237452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9050663-F123-6DD1-6859-8D42D73A2FAC}"/>
              </a:ext>
            </a:extLst>
          </p:cNvPr>
          <p:cNvSpPr txBox="1"/>
          <p:nvPr/>
        </p:nvSpPr>
        <p:spPr>
          <a:xfrm>
            <a:off x="891811" y="3948861"/>
            <a:ext cx="48625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通过修改内存中的血量，灵力，和位置信息，进行训练环境的重置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28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96712" y="3062286"/>
            <a:ext cx="3074591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0920" y="3084512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</a:p>
        </p:txBody>
      </p:sp>
      <p:sp>
        <p:nvSpPr>
          <p:cNvPr id="24" name="等腰三角形 23"/>
          <p:cNvSpPr/>
          <p:nvPr/>
        </p:nvSpPr>
        <p:spPr>
          <a:xfrm rot="10800000">
            <a:off x="0" y="-17780"/>
            <a:ext cx="1593850" cy="121094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2157095" y="3874770"/>
            <a:ext cx="7877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00025" y="2540"/>
            <a:ext cx="0" cy="607504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09575" y="348615"/>
            <a:ext cx="0" cy="476313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28015" y="576580"/>
            <a:ext cx="0" cy="310515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70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曲折探索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4914" y="5143196"/>
            <a:ext cx="492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完全不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收敛，方差变大，结果变差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45" y="1615150"/>
            <a:ext cx="100330" cy="458468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38230" y="1603358"/>
            <a:ext cx="100330" cy="45964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1963000" y="-1769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7842990" y="2804600"/>
            <a:ext cx="133353" cy="665712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41845" y="6199839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 flipV="1">
            <a:off x="3684485" y="1603358"/>
            <a:ext cx="7603910" cy="10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41845" y="1119266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训练结果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3319D2-CBD8-6E04-070B-FD051AD56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47" y="1774453"/>
            <a:ext cx="4540336" cy="3081759"/>
          </a:xfrm>
          <a:prstGeom prst="rect">
            <a:avLst/>
          </a:prstGeom>
        </p:spPr>
      </p:pic>
      <p:pic>
        <p:nvPicPr>
          <p:cNvPr id="2" name="ai_v1">
            <a:hlinkClick r:id="" action="ppaction://media"/>
            <a:extLst>
              <a:ext uri="{FF2B5EF4-FFF2-40B4-BE49-F238E27FC236}">
                <a16:creationId xmlns:a16="http://schemas.microsoft.com/office/drawing/2014/main" id="{33D9E1AE-6C27-4309-A9FE-6455CEEC005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1952" y="1735413"/>
            <a:ext cx="4494609" cy="303951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0179D8A-3078-D27C-6E8F-64AED5306E7D}"/>
              </a:ext>
            </a:extLst>
          </p:cNvPr>
          <p:cNvSpPr txBox="1"/>
          <p:nvPr/>
        </p:nvSpPr>
        <p:spPr>
          <a:xfrm>
            <a:off x="6190572" y="5074846"/>
            <a:ext cx="4419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为“减少”负反馈，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逐渐只会躲避技能防止掉血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075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87115" y="1913890"/>
            <a:ext cx="1093470" cy="37572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60470" y="2093595"/>
            <a:ext cx="7467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  <a:p>
            <a:pPr algn="ctr"/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5126670" y="2244545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183824" y="1722257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5126670" y="2824414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183824" y="2305304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基础原理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5126669" y="3514528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>
            <a:off x="5126668" y="4996179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126669" y="2983033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初步实现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6668" y="4474209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拓展延伸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2820000">
            <a:off x="-204470" y="-771525"/>
            <a:ext cx="819785" cy="160337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263900" y="4796790"/>
            <a:ext cx="1734820" cy="1137920"/>
            <a:chOff x="5056" y="7512"/>
            <a:chExt cx="2732" cy="1792"/>
          </a:xfrm>
        </p:grpSpPr>
        <p:sp>
          <p:nvSpPr>
            <p:cNvPr id="16" name="矩形 15"/>
            <p:cNvSpPr/>
            <p:nvPr/>
          </p:nvSpPr>
          <p:spPr>
            <a:xfrm>
              <a:off x="5056" y="7512"/>
              <a:ext cx="143" cy="1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646" y="7512"/>
              <a:ext cx="143" cy="1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198" y="9162"/>
              <a:ext cx="2438" cy="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0800000">
            <a:off x="3269615" y="1682750"/>
            <a:ext cx="1734820" cy="1137920"/>
            <a:chOff x="5056" y="7512"/>
            <a:chExt cx="2732" cy="1792"/>
          </a:xfrm>
        </p:grpSpPr>
        <p:sp>
          <p:nvSpPr>
            <p:cNvPr id="21" name="矩形 20"/>
            <p:cNvSpPr/>
            <p:nvPr/>
          </p:nvSpPr>
          <p:spPr>
            <a:xfrm>
              <a:off x="5056" y="7512"/>
              <a:ext cx="143" cy="1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646" y="7512"/>
              <a:ext cx="143" cy="1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98" y="9162"/>
              <a:ext cx="2438" cy="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>
            <a:off x="5157468" y="2097860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5157467" y="2688115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5157467" y="3369748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5157466" y="4856361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55C8926-778A-2E1D-BF93-E8F0E6C97C2F}"/>
              </a:ext>
            </a:extLst>
          </p:cNvPr>
          <p:cNvCxnSpPr>
            <a:cxnSpLocks/>
          </p:cNvCxnSpPr>
          <p:nvPr/>
        </p:nvCxnSpPr>
        <p:spPr>
          <a:xfrm>
            <a:off x="5126669" y="4310362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7895E52-4165-A351-B5EF-96A77373BC53}"/>
              </a:ext>
            </a:extLst>
          </p:cNvPr>
          <p:cNvSpPr txBox="1"/>
          <p:nvPr/>
        </p:nvSpPr>
        <p:spPr>
          <a:xfrm>
            <a:off x="5126669" y="3778867"/>
            <a:ext cx="400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项目成果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16F3F4BB-34A2-B8AD-708D-2584122CDB2D}"/>
              </a:ext>
            </a:extLst>
          </p:cNvPr>
          <p:cNvSpPr/>
          <p:nvPr/>
        </p:nvSpPr>
        <p:spPr>
          <a:xfrm rot="5400000">
            <a:off x="5157467" y="4165582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9E44E98-CD10-6DEC-84A6-4D66A7574459}"/>
              </a:ext>
            </a:extLst>
          </p:cNvPr>
          <p:cNvCxnSpPr>
            <a:cxnSpLocks/>
          </p:cNvCxnSpPr>
          <p:nvPr/>
        </p:nvCxnSpPr>
        <p:spPr>
          <a:xfrm>
            <a:off x="5126668" y="5658313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FFE7927-773A-AEE0-8F2C-14B5A888FF4D}"/>
              </a:ext>
            </a:extLst>
          </p:cNvPr>
          <p:cNvSpPr txBox="1"/>
          <p:nvPr/>
        </p:nvSpPr>
        <p:spPr>
          <a:xfrm>
            <a:off x="5126668" y="5136343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项目分工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3D1C9BD5-50D7-6436-3812-242A38C55869}"/>
              </a:ext>
            </a:extLst>
          </p:cNvPr>
          <p:cNvSpPr/>
          <p:nvPr/>
        </p:nvSpPr>
        <p:spPr>
          <a:xfrm rot="5400000">
            <a:off x="5157466" y="5509088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41396" y="2035215"/>
            <a:ext cx="5678844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①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Qnetwork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zh-CN" altLang="en-US" sz="2400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加入卷积层）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41396" y="3403640"/>
            <a:ext cx="5678844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②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reward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（奖励进攻）</a:t>
            </a:r>
          </a:p>
        </p:txBody>
      </p:sp>
      <p:sp>
        <p:nvSpPr>
          <p:cNvPr id="17" name="矩形 16"/>
          <p:cNvSpPr/>
          <p:nvPr/>
        </p:nvSpPr>
        <p:spPr>
          <a:xfrm>
            <a:off x="6141396" y="4772065"/>
            <a:ext cx="5678844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③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control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L 形 17"/>
          <p:cNvSpPr/>
          <p:nvPr/>
        </p:nvSpPr>
        <p:spPr>
          <a:xfrm>
            <a:off x="5949943" y="1754585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L 形 18"/>
          <p:cNvSpPr/>
          <p:nvPr/>
        </p:nvSpPr>
        <p:spPr>
          <a:xfrm>
            <a:off x="5997711" y="3174405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L 形 19"/>
          <p:cNvSpPr/>
          <p:nvPr/>
        </p:nvSpPr>
        <p:spPr>
          <a:xfrm>
            <a:off x="5977243" y="4531252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FB0FE5-C6BC-83BD-0AC1-74F3054F5681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0D706B9-181A-62EB-0A2D-D07572987A09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曲折探索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FCCCE4-3180-2E8F-CB28-2B04F9AED2C7}"/>
              </a:ext>
            </a:extLst>
          </p:cNvPr>
          <p:cNvSpPr txBox="1"/>
          <p:nvPr/>
        </p:nvSpPr>
        <p:spPr>
          <a:xfrm>
            <a:off x="6108317" y="1209338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如何改进？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E87EF4-CB00-54DE-7B95-6277B667ECD5}"/>
              </a:ext>
            </a:extLst>
          </p:cNvPr>
          <p:cNvSpPr txBox="1"/>
          <p:nvPr/>
        </p:nvSpPr>
        <p:spPr>
          <a:xfrm>
            <a:off x="424497" y="1235907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问题在哪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DA821E4-97F4-B1EC-8DE6-CD67D703D2B4}"/>
              </a:ext>
            </a:extLst>
          </p:cNvPr>
          <p:cNvSpPr txBox="1"/>
          <p:nvPr/>
        </p:nvSpPr>
        <p:spPr>
          <a:xfrm>
            <a:off x="371760" y="2123152"/>
            <a:ext cx="492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▲模型过于简单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4026D1A-A2B8-A872-5F85-E26D324A922B}"/>
              </a:ext>
            </a:extLst>
          </p:cNvPr>
          <p:cNvSpPr txBox="1"/>
          <p:nvPr/>
        </p:nvSpPr>
        <p:spPr>
          <a:xfrm>
            <a:off x="371760" y="3403640"/>
            <a:ext cx="4927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▲奖励函数不合理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471040C-A353-07F3-2C9B-80B1B8FF11F1}"/>
              </a:ext>
            </a:extLst>
          </p:cNvPr>
          <p:cNvSpPr txBox="1"/>
          <p:nvPr/>
        </p:nvSpPr>
        <p:spPr>
          <a:xfrm>
            <a:off x="339014" y="4772065"/>
            <a:ext cx="515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无效动作太多，按键控制不完善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47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7589" y="2698612"/>
            <a:ext cx="45209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▲单层网络效果完全不理想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▲加入卷积层，增加模型复杂度</a:t>
            </a:r>
          </a:p>
        </p:txBody>
      </p:sp>
      <p:sp>
        <p:nvSpPr>
          <p:cNvPr id="8" name="矩形 7"/>
          <p:cNvSpPr/>
          <p:nvPr/>
        </p:nvSpPr>
        <p:spPr>
          <a:xfrm>
            <a:off x="861694" y="2404348"/>
            <a:ext cx="100330" cy="266068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12484" y="2370912"/>
            <a:ext cx="100330" cy="269412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2482849" y="682863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4291329" y="3393717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962024" y="5042138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stCxn id="10" idx="0"/>
            <a:endCxn id="9" idx="0"/>
          </p:cNvCxnSpPr>
          <p:nvPr/>
        </p:nvCxnSpPr>
        <p:spPr>
          <a:xfrm>
            <a:off x="4204334" y="2354183"/>
            <a:ext cx="1758315" cy="16729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61694" y="1336675"/>
            <a:ext cx="3551555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改进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：加入卷积层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482CFA-791E-B04D-2573-FB9528C629EF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D382EBB-85EF-40EA-A278-B9718559638F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曲折探索</a:t>
            </a:r>
          </a:p>
        </p:txBody>
      </p:sp>
      <p:pic>
        <p:nvPicPr>
          <p:cNvPr id="17" name="内容占位符 5">
            <a:extLst>
              <a:ext uri="{FF2B5EF4-FFF2-40B4-BE49-F238E27FC236}">
                <a16:creationId xmlns:a16="http://schemas.microsoft.com/office/drawing/2014/main" id="{578F2DBE-9781-173E-C6D1-39C485470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014" y="2318344"/>
            <a:ext cx="4503420" cy="2832696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120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97290" y="2259479"/>
            <a:ext cx="87944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▲在初始版本中，我们仅使用双方血量变化作为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reward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▲严重缺少进攻意图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AI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仅仅缩在墙角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或不断飞到天空，以躲避对方进攻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胜率极低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2495" y="1662430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471785" y="1662430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2533650" y="-59055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8800465" y="3279140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  <a:stCxn id="8" idx="2"/>
          </p:cNvCxnSpPr>
          <p:nvPr/>
        </p:nvCxnSpPr>
        <p:spPr>
          <a:xfrm>
            <a:off x="962660" y="5005070"/>
            <a:ext cx="6243320" cy="952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stCxn id="10" idx="0"/>
          </p:cNvCxnSpPr>
          <p:nvPr/>
        </p:nvCxnSpPr>
        <p:spPr>
          <a:xfrm>
            <a:off x="4255135" y="1612265"/>
            <a:ext cx="6267450" cy="5016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12495" y="998369"/>
            <a:ext cx="3659506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改进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：增强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reward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2FBA83-605F-4EC8-8F0B-321770D21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407" y="5116661"/>
            <a:ext cx="7896225" cy="1381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3C6F4B3-2CA6-EE71-CBBC-593917A63E7E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A04F8F-85B0-B349-D3F3-7F032D09DF1E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曲折探索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859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6759" y="1961720"/>
            <a:ext cx="42392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▲无效动作太多！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游戏中角色的行动由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个按键控制，共有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个动作空间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▲改进措施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仅仅考虑有效按键状态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动作空间优化为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，确保按键有效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45" y="1615150"/>
            <a:ext cx="100330" cy="458468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44100" y="1653576"/>
            <a:ext cx="100330" cy="45964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1963000" y="-1769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4038402" y="4844362"/>
            <a:ext cx="133353" cy="267803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41845" y="6199839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stCxn id="10" idx="2"/>
            <a:endCxn id="9" idx="0"/>
          </p:cNvCxnSpPr>
          <p:nvPr/>
        </p:nvCxnSpPr>
        <p:spPr>
          <a:xfrm flipV="1">
            <a:off x="341845" y="1653576"/>
            <a:ext cx="5152420" cy="52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41845" y="1061820"/>
            <a:ext cx="3709455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改进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：按键控制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D9AEB2-A316-6E98-9B7A-CB347EAC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595" y="1523485"/>
            <a:ext cx="2521258" cy="198370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E274C09-708A-D9A4-EE91-DC61485C688B}"/>
              </a:ext>
            </a:extLst>
          </p:cNvPr>
          <p:cNvSpPr txBox="1"/>
          <p:nvPr/>
        </p:nvSpPr>
        <p:spPr>
          <a:xfrm>
            <a:off x="8877600" y="1644255"/>
            <a:ext cx="2046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原输入方案：</a:t>
            </a:r>
            <a:endParaRPr lang="en-US" altLang="zh-CN" dirty="0"/>
          </a:p>
          <a:p>
            <a:r>
              <a:rPr lang="en-US" altLang="zh-CN" dirty="0"/>
              <a:t>12-&gt;0b000001100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3F9BDE-9FF9-D0FB-B3CF-DF4504D7AD7B}"/>
              </a:ext>
            </a:extLst>
          </p:cNvPr>
          <p:cNvSpPr txBox="1"/>
          <p:nvPr/>
        </p:nvSpPr>
        <p:spPr>
          <a:xfrm>
            <a:off x="8877600" y="222861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0b000001100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按左和右，其余松开</a:t>
            </a:r>
            <a:endParaRPr lang="en-US" altLang="zh-CN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0AD4933-CB67-7D5C-D34D-0F62BFFC8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197" y="3907494"/>
            <a:ext cx="2645353" cy="195851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D40F7F7-F790-B4D9-A32D-6E88C5DD4B74}"/>
              </a:ext>
            </a:extLst>
          </p:cNvPr>
          <p:cNvSpPr txBox="1"/>
          <p:nvPr/>
        </p:nvSpPr>
        <p:spPr>
          <a:xfrm>
            <a:off x="9026236" y="4403090"/>
            <a:ext cx="2937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优化后的动作状态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左图：在地面移动的部分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4957A89-931E-DF02-12DD-546E9503CEAA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BF32A7-4539-3415-C1EE-407D5E06ED5C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曲折探索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36333" y="2722195"/>
            <a:ext cx="48057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左视频：格斗效果展示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结果：胜率已经超过百分之五十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	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但有缺陷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45" y="1615150"/>
            <a:ext cx="100330" cy="458468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38230" y="1603358"/>
            <a:ext cx="100330" cy="45964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1963000" y="-1769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7842990" y="2804600"/>
            <a:ext cx="133353" cy="665712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41845" y="6199839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 flipV="1">
            <a:off x="3684485" y="1603358"/>
            <a:ext cx="7603910" cy="10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41845" y="1119266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阶段二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CB9430-4434-9016-FCE6-4623748148B8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5D8B7D-085A-EB4A-DF22-118E8CA594BA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略有成果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C74D71DD-42B6-A7FD-501B-7466F89D649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4436" y="2166267"/>
            <a:ext cx="4805766" cy="35376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085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2398" y="5207344"/>
            <a:ext cx="4239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陷入只放远程的局限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45" y="1615150"/>
            <a:ext cx="100330" cy="458468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238230" y="1603358"/>
            <a:ext cx="100330" cy="459648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1963000" y="-1769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7842990" y="2804600"/>
            <a:ext cx="133353" cy="665712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>
            <a:off x="341845" y="6199839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 flipV="1">
            <a:off x="3684485" y="1603358"/>
            <a:ext cx="7603910" cy="10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41844" y="1119266"/>
            <a:ext cx="3703105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缺陷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：训练后期出招固化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F4265B5-DC4E-0CEC-BA34-463C568335BA}"/>
              </a:ext>
            </a:extLst>
          </p:cNvPr>
          <p:cNvSpPr txBox="1"/>
          <p:nvPr/>
        </p:nvSpPr>
        <p:spPr>
          <a:xfrm>
            <a:off x="5399297" y="2337032"/>
            <a:ext cx="52700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重复出招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模型过度记忆了某些出招带来的奖励，忽视了更一般化的战术选择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▲胜率提不上去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缺少应变能力，胜率仅能过百分之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更优的策略没被探索到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68B8816-38FE-4B5E-7A85-2A907BC42B0B}"/>
              </a:ext>
            </a:extLst>
          </p:cNvPr>
          <p:cNvSpPr/>
          <p:nvPr/>
        </p:nvSpPr>
        <p:spPr>
          <a:xfrm>
            <a:off x="5017243" y="2180567"/>
            <a:ext cx="70658" cy="328830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9AA1584-BB43-FD59-FDD3-B781B6B5713B}"/>
              </a:ext>
            </a:extLst>
          </p:cNvPr>
          <p:cNvSpPr/>
          <p:nvPr/>
        </p:nvSpPr>
        <p:spPr>
          <a:xfrm>
            <a:off x="10707832" y="2148177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CD7817-F903-50A1-C619-4179EB003CBB}"/>
              </a:ext>
            </a:extLst>
          </p:cNvPr>
          <p:cNvSpPr/>
          <p:nvPr/>
        </p:nvSpPr>
        <p:spPr>
          <a:xfrm rot="5400000">
            <a:off x="6638398" y="500987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315D184-2E7C-D4BB-F861-19FB2CF84D26}"/>
              </a:ext>
            </a:extLst>
          </p:cNvPr>
          <p:cNvSpPr/>
          <p:nvPr/>
        </p:nvSpPr>
        <p:spPr>
          <a:xfrm rot="5400000">
            <a:off x="9057005" y="3786088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24161EA3-842F-058B-FBAD-5188F6FDC4C7}"/>
              </a:ext>
            </a:extLst>
          </p:cNvPr>
          <p:cNvCxnSpPr>
            <a:cxnSpLocks/>
          </p:cNvCxnSpPr>
          <p:nvPr/>
        </p:nvCxnSpPr>
        <p:spPr>
          <a:xfrm>
            <a:off x="5017243" y="5457408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935E8ED-CDFC-EE9E-1DEC-A50FEBDBAE5E}"/>
              </a:ext>
            </a:extLst>
          </p:cNvPr>
          <p:cNvCxnSpPr/>
          <p:nvPr/>
        </p:nvCxnSpPr>
        <p:spPr>
          <a:xfrm>
            <a:off x="6539230" y="2148177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i_v2">
            <a:hlinkClick r:id="" action="ppaction://media"/>
            <a:extLst>
              <a:ext uri="{FF2B5EF4-FFF2-40B4-BE49-F238E27FC236}">
                <a16:creationId xmlns:a16="http://schemas.microsoft.com/office/drawing/2014/main" id="{1845C4DF-EA00-4CD3-AD63-4188BCA68B4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268" y="1852362"/>
            <a:ext cx="4164374" cy="3288305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F0CB9430-4434-9016-FCE6-4623748148B8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5D8B7D-085A-EB4A-DF22-118E8CA594BA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略有成果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118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64696" y="2079665"/>
            <a:ext cx="7288854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①修改超参，增强随机性</a:t>
            </a:r>
          </a:p>
        </p:txBody>
      </p:sp>
      <p:sp>
        <p:nvSpPr>
          <p:cNvPr id="16" name="矩形 15"/>
          <p:cNvSpPr/>
          <p:nvPr/>
        </p:nvSpPr>
        <p:spPr>
          <a:xfrm>
            <a:off x="2064696" y="3448090"/>
            <a:ext cx="7365054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②修改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reward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：对出招固化的情况给出惩罚</a:t>
            </a:r>
          </a:p>
        </p:txBody>
      </p:sp>
      <p:sp>
        <p:nvSpPr>
          <p:cNvPr id="17" name="矩形 16"/>
          <p:cNvSpPr/>
          <p:nvPr/>
        </p:nvSpPr>
        <p:spPr>
          <a:xfrm>
            <a:off x="2064696" y="4816515"/>
            <a:ext cx="7365054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③优化环境空间（筛选有效信息）</a:t>
            </a:r>
          </a:p>
        </p:txBody>
      </p:sp>
      <p:sp>
        <p:nvSpPr>
          <p:cNvPr id="18" name="L 形 17"/>
          <p:cNvSpPr/>
          <p:nvPr/>
        </p:nvSpPr>
        <p:spPr>
          <a:xfrm>
            <a:off x="1873243" y="1799035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L 形 18"/>
          <p:cNvSpPr/>
          <p:nvPr/>
        </p:nvSpPr>
        <p:spPr>
          <a:xfrm>
            <a:off x="1921011" y="3218855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L 形 19"/>
          <p:cNvSpPr/>
          <p:nvPr/>
        </p:nvSpPr>
        <p:spPr>
          <a:xfrm>
            <a:off x="1900543" y="4575702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C3F392-1909-0F5A-4118-1CB7BA2DB84D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864540-5912-24BD-BE16-280C72E70C83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略有成果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781392-BC06-83A6-2876-7AD0D4BA14FF}"/>
              </a:ext>
            </a:extLst>
          </p:cNvPr>
          <p:cNvSpPr txBox="1"/>
          <p:nvPr/>
        </p:nvSpPr>
        <p:spPr>
          <a:xfrm>
            <a:off x="913344" y="1120596"/>
            <a:ext cx="3931706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改进措施（略去实现代码）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82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14EEEE-66E9-928E-80BC-40726F836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B9DA9E7-0273-D349-2561-7BF72A34A56A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6E9793-451C-F1BE-C0E5-F74AEB773E75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略有成果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04CB2F5-E9C3-4A86-2785-254940F8477C}"/>
              </a:ext>
            </a:extLst>
          </p:cNvPr>
          <p:cNvSpPr txBox="1"/>
          <p:nvPr/>
        </p:nvSpPr>
        <p:spPr>
          <a:xfrm>
            <a:off x="3991820" y="3103062"/>
            <a:ext cx="527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远远不够</a:t>
            </a:r>
            <a:endParaRPr kumimoji="0" lang="en-US" altLang="zh-CN" sz="66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AFD8F58-AEDE-2FF3-9DDE-E0778FF370A4}"/>
              </a:ext>
            </a:extLst>
          </p:cNvPr>
          <p:cNvSpPr/>
          <p:nvPr/>
        </p:nvSpPr>
        <p:spPr>
          <a:xfrm>
            <a:off x="2902693" y="2059917"/>
            <a:ext cx="70658" cy="328830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8BD2AA3-D05D-E322-0965-FFB9DED8B144}"/>
              </a:ext>
            </a:extLst>
          </p:cNvPr>
          <p:cNvSpPr/>
          <p:nvPr/>
        </p:nvSpPr>
        <p:spPr>
          <a:xfrm>
            <a:off x="8593282" y="2027527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3C6EB3E-15EB-C09C-2E87-88BB85DDFAA7}"/>
              </a:ext>
            </a:extLst>
          </p:cNvPr>
          <p:cNvSpPr/>
          <p:nvPr/>
        </p:nvSpPr>
        <p:spPr>
          <a:xfrm rot="5400000">
            <a:off x="4523848" y="380337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6203FDB-B6DE-396D-189E-89C4C6840A37}"/>
              </a:ext>
            </a:extLst>
          </p:cNvPr>
          <p:cNvSpPr/>
          <p:nvPr/>
        </p:nvSpPr>
        <p:spPr>
          <a:xfrm rot="5400000">
            <a:off x="6942455" y="3665438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1CA039B-F27E-8423-3E57-4291764FE5C9}"/>
              </a:ext>
            </a:extLst>
          </p:cNvPr>
          <p:cNvCxnSpPr>
            <a:cxnSpLocks/>
          </p:cNvCxnSpPr>
          <p:nvPr/>
        </p:nvCxnSpPr>
        <p:spPr>
          <a:xfrm>
            <a:off x="2902693" y="5336758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744F6C0-E6E9-28B9-C6D0-7F5B69436991}"/>
              </a:ext>
            </a:extLst>
          </p:cNvPr>
          <p:cNvCxnSpPr/>
          <p:nvPr/>
        </p:nvCxnSpPr>
        <p:spPr>
          <a:xfrm>
            <a:off x="4507230" y="2001492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3DE4CB6B-8196-82BF-E4F5-0C6ED424CA98}"/>
              </a:ext>
            </a:extLst>
          </p:cNvPr>
          <p:cNvSpPr txBox="1"/>
          <p:nvPr/>
        </p:nvSpPr>
        <p:spPr>
          <a:xfrm>
            <a:off x="537844" y="1198429"/>
            <a:ext cx="6396355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做了这些能实现我们想要的超强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了吗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A8BCBB9-4102-A259-289F-D48FE8BE8C2F}"/>
              </a:ext>
            </a:extLst>
          </p:cNvPr>
          <p:cNvSpPr txBox="1"/>
          <p:nvPr/>
        </p:nvSpPr>
        <p:spPr>
          <a:xfrm>
            <a:off x="513714" y="5696944"/>
            <a:ext cx="6478906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走向第三代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的过程中，我们还做了很多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327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AF1BE9-6046-4104-A312-F61D3B4D6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921" y="1743656"/>
            <a:ext cx="5330757" cy="11668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AFEC155-1B1B-450E-BA63-2F732839A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890" y="1743656"/>
            <a:ext cx="713294" cy="71329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C8F2677-79EC-40F4-A4F4-0DB4A2B80B5D}"/>
              </a:ext>
            </a:extLst>
          </p:cNvPr>
          <p:cNvSpPr txBox="1"/>
          <p:nvPr/>
        </p:nvSpPr>
        <p:spPr>
          <a:xfrm>
            <a:off x="4089633" y="1911571"/>
            <a:ext cx="4562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rPr>
              <a:t>         训练效率低下</a:t>
            </a:r>
            <a:endParaRPr lang="en-US" altLang="zh-CN" sz="2400" dirty="0">
              <a:solidFill>
                <a:schemeClr val="tx2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+mn-ea"/>
              </a:rPr>
              <a:t>单局训练速度慢、耗时长</a:t>
            </a:r>
          </a:p>
        </p:txBody>
      </p:sp>
      <p:sp>
        <p:nvSpPr>
          <p:cNvPr id="10" name="箭头: 下 9">
            <a:extLst>
              <a:ext uri="{FF2B5EF4-FFF2-40B4-BE49-F238E27FC236}">
                <a16:creationId xmlns:a16="http://schemas.microsoft.com/office/drawing/2014/main" id="{25CE7B06-7C0B-48C6-8C21-94B2C17C9BDA}"/>
              </a:ext>
            </a:extLst>
          </p:cNvPr>
          <p:cNvSpPr/>
          <p:nvPr/>
        </p:nvSpPr>
        <p:spPr>
          <a:xfrm>
            <a:off x="3498716" y="3137462"/>
            <a:ext cx="4935166" cy="830997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2423EF-38FD-4F07-898B-CF9080CC04FF}"/>
              </a:ext>
            </a:extLst>
          </p:cNvPr>
          <p:cNvSpPr txBox="1"/>
          <p:nvPr/>
        </p:nvSpPr>
        <p:spPr>
          <a:xfrm>
            <a:off x="5084324" y="3118006"/>
            <a:ext cx="2023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lgerian" panose="04020705040A02060702" pitchFamily="82" charset="0"/>
              </a:rPr>
              <a:t>solutions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A8E1AA9-0A1A-4B68-AB58-1A89860F361C}"/>
              </a:ext>
            </a:extLst>
          </p:cNvPr>
          <p:cNvSpPr/>
          <p:nvPr/>
        </p:nvSpPr>
        <p:spPr>
          <a:xfrm>
            <a:off x="2020821" y="4298970"/>
            <a:ext cx="8233410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①达到一定标准（如血量差绝对值大于一半）即视为一局结束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L 形 29">
            <a:extLst>
              <a:ext uri="{FF2B5EF4-FFF2-40B4-BE49-F238E27FC236}">
                <a16:creationId xmlns:a16="http://schemas.microsoft.com/office/drawing/2014/main" id="{8840AF18-4032-4E59-B42E-C1B9FFBB66A3}"/>
              </a:ext>
            </a:extLst>
          </p:cNvPr>
          <p:cNvSpPr/>
          <p:nvPr/>
        </p:nvSpPr>
        <p:spPr>
          <a:xfrm>
            <a:off x="1829369" y="3898739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2BC78A-82B4-4038-BB5F-101F0FF26820}"/>
              </a:ext>
            </a:extLst>
          </p:cNvPr>
          <p:cNvSpPr/>
          <p:nvPr/>
        </p:nvSpPr>
        <p:spPr>
          <a:xfrm>
            <a:off x="1829369" y="5993660"/>
            <a:ext cx="8233410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②改变计时函数，加速游戏运行（遗憾失败）</a:t>
            </a:r>
          </a:p>
        </p:txBody>
      </p:sp>
      <p:sp>
        <p:nvSpPr>
          <p:cNvPr id="32" name="L 形 31">
            <a:extLst>
              <a:ext uri="{FF2B5EF4-FFF2-40B4-BE49-F238E27FC236}">
                <a16:creationId xmlns:a16="http://schemas.microsoft.com/office/drawing/2014/main" id="{7823EE7B-B77C-4C51-B5AB-96B3B32D7146}"/>
              </a:ext>
            </a:extLst>
          </p:cNvPr>
          <p:cNvSpPr/>
          <p:nvPr/>
        </p:nvSpPr>
        <p:spPr>
          <a:xfrm>
            <a:off x="1829369" y="5535190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DA9DAD2-C96E-40B4-A30C-DB694A0E7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6557" y="1629252"/>
            <a:ext cx="7538885" cy="426320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E092F2A-C69F-488B-9F71-2B54B37A6D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502" y="3055382"/>
            <a:ext cx="5457143" cy="1933333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CA9BE72C-3FF1-4DA0-9961-2CA693A4A4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857" y="3752224"/>
            <a:ext cx="2364733" cy="21402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54F1288-8BDD-7D5C-7939-13CE09B79F04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CE1117-E5F7-D166-5321-4A0072C95898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锋芒毕露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FF36E4-C10B-BFB4-4A93-CE29FD9043DD}"/>
              </a:ext>
            </a:extLst>
          </p:cNvPr>
          <p:cNvSpPr txBox="1"/>
          <p:nvPr/>
        </p:nvSpPr>
        <p:spPr>
          <a:xfrm>
            <a:off x="201437" y="979498"/>
            <a:ext cx="6224906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：加速游戏训练过程，增多训练代数</a:t>
            </a:r>
            <a:endParaRPr lang="en-US" altLang="zh-CN" sz="2400" b="1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67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9" grpId="0" animBg="1"/>
      <p:bldP spid="29" grpId="1" animBg="1"/>
      <p:bldP spid="30" grpId="0" animBg="1"/>
      <p:bldP spid="31" grpId="0" animBg="1"/>
      <p:bldP spid="31" grpId="1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B658F8D-DC48-5098-0CD0-6B31E70A7043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FE6016-219A-A2C8-1528-B72EC74C223A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锋芒毕露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29013E-A1CB-5DEE-3E2E-B1FA46CD558C}"/>
              </a:ext>
            </a:extLst>
          </p:cNvPr>
          <p:cNvSpPr txBox="1"/>
          <p:nvPr/>
        </p:nvSpPr>
        <p:spPr>
          <a:xfrm>
            <a:off x="252237" y="983049"/>
            <a:ext cx="3068813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：细节打磨</a:t>
            </a:r>
            <a:endParaRPr lang="en-US" altLang="zh-CN" sz="2400" b="1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B85FC0-E517-108C-FAC2-4BEA58B73302}"/>
              </a:ext>
            </a:extLst>
          </p:cNvPr>
          <p:cNvSpPr/>
          <p:nvPr/>
        </p:nvSpPr>
        <p:spPr>
          <a:xfrm>
            <a:off x="10965038" y="6650595"/>
            <a:ext cx="252582" cy="243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灯片编号占位符 24">
            <a:extLst>
              <a:ext uri="{FF2B5EF4-FFF2-40B4-BE49-F238E27FC236}">
                <a16:creationId xmlns:a16="http://schemas.microsoft.com/office/drawing/2014/main" id="{B8226740-94DF-E1C5-9A9F-A2DA7964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1326" y="6673636"/>
            <a:ext cx="2081340" cy="220629"/>
          </a:xfrm>
        </p:spPr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1DE5615B-A095-A382-151D-AC227963ABA0}"/>
              </a:ext>
            </a:extLst>
          </p:cNvPr>
          <p:cNvSpPr/>
          <p:nvPr/>
        </p:nvSpPr>
        <p:spPr>
          <a:xfrm rot="10800000">
            <a:off x="10965038" y="6963082"/>
            <a:ext cx="252582" cy="15787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2FAF71-8261-97D9-97AF-1527023DC1A3}"/>
              </a:ext>
            </a:extLst>
          </p:cNvPr>
          <p:cNvSpPr txBox="1"/>
          <p:nvPr/>
        </p:nvSpPr>
        <p:spPr>
          <a:xfrm>
            <a:off x="489727" y="1870615"/>
            <a:ext cx="105910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▲归一化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函数各种情况下的增减的数值大小和比例需要严格控制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▲梯度剪裁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注意到训练过程中会产生梯度爆炸情况，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大小逼近几十万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进行梯度剪裁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▲再试超参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一个比较合适的超参相对容易找，而寻找效果极好的超参需要大量时间尝试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54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87115" y="1913890"/>
            <a:ext cx="1093470" cy="37572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760470" y="2093595"/>
            <a:ext cx="74676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  <a:p>
            <a:pPr algn="ctr"/>
            <a:endParaRPr lang="zh-CN" altLang="en-US" sz="7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>
            <a:off x="5126670" y="2244545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126670" y="1722575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" name="直接连接符 7"/>
          <p:cNvCxnSpPr>
            <a:cxnSpLocks/>
          </p:cNvCxnSpPr>
          <p:nvPr/>
        </p:nvCxnSpPr>
        <p:spPr>
          <a:xfrm>
            <a:off x="5126670" y="2824414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183824" y="2336314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基础原理 </a:t>
            </a:r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_</a:t>
            </a:r>
            <a:r>
              <a:rPr lang="en-US" altLang="zh-CN" sz="28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jlj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>
            <a:off x="5126669" y="3514528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cxnSpLocks/>
          </p:cNvCxnSpPr>
          <p:nvPr/>
        </p:nvCxnSpPr>
        <p:spPr>
          <a:xfrm>
            <a:off x="5126668" y="4996179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126669" y="2983033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初步实现 </a:t>
            </a:r>
            <a:r>
              <a:rPr lang="en-US" altLang="zh-CN" sz="28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qya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26668" y="4474209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拓展延伸 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 rot="2820000">
            <a:off x="-204470" y="-771525"/>
            <a:ext cx="819785" cy="160337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3263900" y="4796790"/>
            <a:ext cx="1734820" cy="1137920"/>
            <a:chOff x="5056" y="7512"/>
            <a:chExt cx="2732" cy="1792"/>
          </a:xfrm>
        </p:grpSpPr>
        <p:sp>
          <p:nvSpPr>
            <p:cNvPr id="16" name="矩形 15"/>
            <p:cNvSpPr/>
            <p:nvPr/>
          </p:nvSpPr>
          <p:spPr>
            <a:xfrm>
              <a:off x="5056" y="7512"/>
              <a:ext cx="143" cy="1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7646" y="7512"/>
              <a:ext cx="143" cy="1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198" y="9162"/>
              <a:ext cx="2438" cy="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 rot="10800000">
            <a:off x="3269615" y="1682750"/>
            <a:ext cx="1734820" cy="1137920"/>
            <a:chOff x="5056" y="7512"/>
            <a:chExt cx="2732" cy="1792"/>
          </a:xfrm>
        </p:grpSpPr>
        <p:sp>
          <p:nvSpPr>
            <p:cNvPr id="21" name="矩形 20"/>
            <p:cNvSpPr/>
            <p:nvPr/>
          </p:nvSpPr>
          <p:spPr>
            <a:xfrm>
              <a:off x="5056" y="7512"/>
              <a:ext cx="143" cy="1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646" y="7512"/>
              <a:ext cx="143" cy="17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198" y="9162"/>
              <a:ext cx="2438" cy="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5400000">
            <a:off x="5157468" y="2097860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5400000">
            <a:off x="5157467" y="2688115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5400000">
            <a:off x="5157467" y="3369748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5400000">
            <a:off x="5157466" y="4856361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55C8926-778A-2E1D-BF93-E8F0E6C97C2F}"/>
              </a:ext>
            </a:extLst>
          </p:cNvPr>
          <p:cNvCxnSpPr>
            <a:cxnSpLocks/>
          </p:cNvCxnSpPr>
          <p:nvPr/>
        </p:nvCxnSpPr>
        <p:spPr>
          <a:xfrm>
            <a:off x="5126669" y="4310362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7895E52-4165-A351-B5EF-96A77373BC53}"/>
              </a:ext>
            </a:extLst>
          </p:cNvPr>
          <p:cNvSpPr txBox="1"/>
          <p:nvPr/>
        </p:nvSpPr>
        <p:spPr>
          <a:xfrm>
            <a:off x="5126669" y="3778867"/>
            <a:ext cx="4007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项目成果 </a:t>
            </a:r>
            <a:r>
              <a:rPr lang="en-US" altLang="zh-CN" sz="28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lx,lx,yl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16F3F4BB-34A2-B8AD-708D-2584122CDB2D}"/>
              </a:ext>
            </a:extLst>
          </p:cNvPr>
          <p:cNvSpPr/>
          <p:nvPr/>
        </p:nvSpPr>
        <p:spPr>
          <a:xfrm rot="5400000">
            <a:off x="5157467" y="4165582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C9E44E98-CD10-6DEC-84A6-4D66A7574459}"/>
              </a:ext>
            </a:extLst>
          </p:cNvPr>
          <p:cNvCxnSpPr>
            <a:cxnSpLocks/>
          </p:cNvCxnSpPr>
          <p:nvPr/>
        </p:nvCxnSpPr>
        <p:spPr>
          <a:xfrm>
            <a:off x="5126668" y="5658313"/>
            <a:ext cx="3263265" cy="0"/>
          </a:xfrm>
          <a:prstGeom prst="line">
            <a:avLst/>
          </a:prstGeom>
          <a:ln w="635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EFFE7927-773A-AEE0-8F2C-14B5A888FF4D}"/>
              </a:ext>
            </a:extLst>
          </p:cNvPr>
          <p:cNvSpPr txBox="1"/>
          <p:nvPr/>
        </p:nvSpPr>
        <p:spPr>
          <a:xfrm>
            <a:off x="5126668" y="5136343"/>
            <a:ext cx="40074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项目分工 </a:t>
            </a:r>
            <a:r>
              <a:rPr lang="en-US" altLang="zh-CN" sz="28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lf</a:t>
            </a:r>
            <a:endParaRPr lang="zh-CN" altLang="en-US" sz="28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3D1C9BD5-50D7-6436-3812-242A38C55869}"/>
              </a:ext>
            </a:extLst>
          </p:cNvPr>
          <p:cNvSpPr/>
          <p:nvPr/>
        </p:nvSpPr>
        <p:spPr>
          <a:xfrm rot="5400000">
            <a:off x="5157466" y="5509088"/>
            <a:ext cx="231140" cy="29273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09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B658F8D-DC48-5098-0CD0-6B31E70A7043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FE6016-219A-A2C8-1528-B72EC74C223A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锋芒毕露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29013E-A1CB-5DEE-3E2E-B1FA46CD558C}"/>
              </a:ext>
            </a:extLst>
          </p:cNvPr>
          <p:cNvSpPr txBox="1"/>
          <p:nvPr/>
        </p:nvSpPr>
        <p:spPr>
          <a:xfrm>
            <a:off x="252237" y="983049"/>
            <a:ext cx="6224906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优化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：提高胜利指标，更快、更高、更强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!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B85FC0-E517-108C-FAC2-4BEA58B73302}"/>
              </a:ext>
            </a:extLst>
          </p:cNvPr>
          <p:cNvSpPr/>
          <p:nvPr/>
        </p:nvSpPr>
        <p:spPr>
          <a:xfrm>
            <a:off x="10965038" y="6650595"/>
            <a:ext cx="252582" cy="243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灯片编号占位符 24">
            <a:extLst>
              <a:ext uri="{FF2B5EF4-FFF2-40B4-BE49-F238E27FC236}">
                <a16:creationId xmlns:a16="http://schemas.microsoft.com/office/drawing/2014/main" id="{B8226740-94DF-E1C5-9A9F-A2DA7964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1326" y="6673636"/>
            <a:ext cx="2081340" cy="220629"/>
          </a:xfrm>
        </p:spPr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30</a:t>
            </a:fld>
            <a:endParaRPr lang="zh-CN" altLang="en-US" dirty="0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1DE5615B-A095-A382-151D-AC227963ABA0}"/>
              </a:ext>
            </a:extLst>
          </p:cNvPr>
          <p:cNvSpPr/>
          <p:nvPr/>
        </p:nvSpPr>
        <p:spPr>
          <a:xfrm rot="10800000">
            <a:off x="10965038" y="6963082"/>
            <a:ext cx="252582" cy="15787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78E44A5A-C661-0BA1-7A69-17374384AB77}"/>
              </a:ext>
            </a:extLst>
          </p:cNvPr>
          <p:cNvSpPr/>
          <p:nvPr/>
        </p:nvSpPr>
        <p:spPr>
          <a:xfrm>
            <a:off x="6128386" y="2534703"/>
            <a:ext cx="2439670" cy="2204085"/>
          </a:xfrm>
          <a:prstGeom prst="diamond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DB70E20B-03F8-90B0-79B6-9FD5625ADDA5}"/>
              </a:ext>
            </a:extLst>
          </p:cNvPr>
          <p:cNvSpPr/>
          <p:nvPr/>
        </p:nvSpPr>
        <p:spPr>
          <a:xfrm>
            <a:off x="7663673" y="4274254"/>
            <a:ext cx="2439670" cy="2204085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菱形 14">
            <a:extLst>
              <a:ext uri="{FF2B5EF4-FFF2-40B4-BE49-F238E27FC236}">
                <a16:creationId xmlns:a16="http://schemas.microsoft.com/office/drawing/2014/main" id="{A097DE64-6CD9-89B9-F0D1-97F730735C6D}"/>
              </a:ext>
            </a:extLst>
          </p:cNvPr>
          <p:cNvSpPr/>
          <p:nvPr/>
        </p:nvSpPr>
        <p:spPr>
          <a:xfrm>
            <a:off x="7663673" y="942409"/>
            <a:ext cx="2439670" cy="2204085"/>
          </a:xfrm>
          <a:prstGeom prst="diamond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菱形 15">
            <a:extLst>
              <a:ext uri="{FF2B5EF4-FFF2-40B4-BE49-F238E27FC236}">
                <a16:creationId xmlns:a16="http://schemas.microsoft.com/office/drawing/2014/main" id="{893BEBAF-98BA-303A-06D5-9A993C910C06}"/>
              </a:ext>
            </a:extLst>
          </p:cNvPr>
          <p:cNvSpPr/>
          <p:nvPr/>
        </p:nvSpPr>
        <p:spPr>
          <a:xfrm>
            <a:off x="9500093" y="2478429"/>
            <a:ext cx="2439670" cy="2204085"/>
          </a:xfrm>
          <a:prstGeom prst="diamond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8DF7B1C-15EF-6783-0F81-D49C2D037D4A}"/>
              </a:ext>
            </a:extLst>
          </p:cNvPr>
          <p:cNvSpPr txBox="1"/>
          <p:nvPr/>
        </p:nvSpPr>
        <p:spPr>
          <a:xfrm>
            <a:off x="8392735" y="1461924"/>
            <a:ext cx="150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剩余血量↑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59F29B-8938-EB2B-2D2B-670455772E37}"/>
              </a:ext>
            </a:extLst>
          </p:cNvPr>
          <p:cNvSpPr txBox="1"/>
          <p:nvPr/>
        </p:nvSpPr>
        <p:spPr>
          <a:xfrm>
            <a:off x="8466314" y="4793389"/>
            <a:ext cx="1352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命中率↑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6E0BBFA-9080-6B0D-5448-37784F097E49}"/>
              </a:ext>
            </a:extLst>
          </p:cNvPr>
          <p:cNvSpPr txBox="1"/>
          <p:nvPr/>
        </p:nvSpPr>
        <p:spPr>
          <a:xfrm>
            <a:off x="6662893" y="3103419"/>
            <a:ext cx="1438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战斗时长↓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D5FB02-55BF-A53B-4CD8-5DA1B80D020B}"/>
              </a:ext>
            </a:extLst>
          </p:cNvPr>
          <p:cNvSpPr txBox="1"/>
          <p:nvPr/>
        </p:nvSpPr>
        <p:spPr>
          <a:xfrm>
            <a:off x="10039864" y="3104669"/>
            <a:ext cx="1491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法力消耗↓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A0F03DC-2C0E-2201-6A3A-57112E93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9" y="1566703"/>
            <a:ext cx="3675531" cy="253539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32FAF71-8261-97D9-97AF-1527023DC1A3}"/>
              </a:ext>
            </a:extLst>
          </p:cNvPr>
          <p:cNvSpPr txBox="1"/>
          <p:nvPr/>
        </p:nvSpPr>
        <p:spPr>
          <a:xfrm>
            <a:off x="4152889" y="2511235"/>
            <a:ext cx="187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美中不足的胜利险胜（左图）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D3169A6-DF1D-A648-9E7B-056398D69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99" y="4224087"/>
            <a:ext cx="3751751" cy="24667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3F1B24F-0916-65D6-1B77-F2B568CAD3DE}"/>
              </a:ext>
            </a:extLst>
          </p:cNvPr>
          <p:cNvSpPr txBox="1"/>
          <p:nvPr/>
        </p:nvSpPr>
        <p:spPr>
          <a:xfrm>
            <a:off x="4191000" y="4998464"/>
            <a:ext cx="1366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完美的胜利：</a:t>
            </a:r>
            <a:endParaRPr lang="en-US" altLang="zh-CN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完胜（左图）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738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B658F8D-DC48-5098-0CD0-6B31E70A7043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FE6016-219A-A2C8-1528-B72EC74C223A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锋芒毕露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29013E-A1CB-5DEE-3E2E-B1FA46CD558C}"/>
              </a:ext>
            </a:extLst>
          </p:cNvPr>
          <p:cNvSpPr txBox="1"/>
          <p:nvPr/>
        </p:nvSpPr>
        <p:spPr>
          <a:xfrm>
            <a:off x="322087" y="1135005"/>
            <a:ext cx="2516363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其他各种尝试</a:t>
            </a:r>
            <a:endParaRPr lang="en-US" altLang="zh-CN" sz="2400" b="1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B85FC0-E517-108C-FAC2-4BEA58B73302}"/>
              </a:ext>
            </a:extLst>
          </p:cNvPr>
          <p:cNvSpPr/>
          <p:nvPr/>
        </p:nvSpPr>
        <p:spPr>
          <a:xfrm>
            <a:off x="10965038" y="6650595"/>
            <a:ext cx="252582" cy="243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灯片编号占位符 24">
            <a:extLst>
              <a:ext uri="{FF2B5EF4-FFF2-40B4-BE49-F238E27FC236}">
                <a16:creationId xmlns:a16="http://schemas.microsoft.com/office/drawing/2014/main" id="{B8226740-94DF-E1C5-9A9F-A2DA7964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1326" y="6673636"/>
            <a:ext cx="2081340" cy="220629"/>
          </a:xfrm>
        </p:spPr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31</a:t>
            </a:fld>
            <a:endParaRPr lang="zh-CN" altLang="en-US" dirty="0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1DE5615B-A095-A382-151D-AC227963ABA0}"/>
              </a:ext>
            </a:extLst>
          </p:cNvPr>
          <p:cNvSpPr/>
          <p:nvPr/>
        </p:nvSpPr>
        <p:spPr>
          <a:xfrm rot="10800000">
            <a:off x="10965038" y="6963082"/>
            <a:ext cx="252582" cy="15787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2FAF71-8261-97D9-97AF-1527023DC1A3}"/>
              </a:ext>
            </a:extLst>
          </p:cNvPr>
          <p:cNvSpPr txBox="1"/>
          <p:nvPr/>
        </p:nvSpPr>
        <p:spPr>
          <a:xfrm>
            <a:off x="419100" y="2000618"/>
            <a:ext cx="57340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▲教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搓连招（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700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行）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效果挺好，不过我们希望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自己能探索出连招，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舍弃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了该方案（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最终确实实现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了）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▲细化训练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一次训练一种游戏角色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，分不同对手分别训练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▲查阅文献学习他人经验，不断改进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5030FA-927E-1ACC-C1C7-E030F0CD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2" y="1876965"/>
            <a:ext cx="3785508" cy="26040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4A53B56-F1C1-C5A2-F6CE-D2971700A044}"/>
              </a:ext>
            </a:extLst>
          </p:cNvPr>
          <p:cNvSpPr txBox="1"/>
          <p:nvPr/>
        </p:nvSpPr>
        <p:spPr>
          <a:xfrm>
            <a:off x="6986369" y="5018773"/>
            <a:ext cx="432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上图：教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连招的代码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9977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B658F8D-DC48-5098-0CD0-6B31E70A7043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FE6016-219A-A2C8-1528-B72EC74C223A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锋芒毕露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29013E-A1CB-5DEE-3E2E-B1FA46CD558C}"/>
              </a:ext>
            </a:extLst>
          </p:cNvPr>
          <p:cNvSpPr txBox="1"/>
          <p:nvPr/>
        </p:nvSpPr>
        <p:spPr>
          <a:xfrm>
            <a:off x="322087" y="1135005"/>
            <a:ext cx="2516363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成果展示</a:t>
            </a:r>
            <a:endParaRPr lang="en-US" altLang="zh-CN" sz="2400" b="1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B85FC0-E517-108C-FAC2-4BEA58B73302}"/>
              </a:ext>
            </a:extLst>
          </p:cNvPr>
          <p:cNvSpPr/>
          <p:nvPr/>
        </p:nvSpPr>
        <p:spPr>
          <a:xfrm>
            <a:off x="10965038" y="6650595"/>
            <a:ext cx="252582" cy="243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灯片编号占位符 24">
            <a:extLst>
              <a:ext uri="{FF2B5EF4-FFF2-40B4-BE49-F238E27FC236}">
                <a16:creationId xmlns:a16="http://schemas.microsoft.com/office/drawing/2014/main" id="{B8226740-94DF-E1C5-9A9F-A2DA7964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1326" y="6673636"/>
            <a:ext cx="2081340" cy="220629"/>
          </a:xfrm>
        </p:spPr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1DE5615B-A095-A382-151D-AC227963ABA0}"/>
              </a:ext>
            </a:extLst>
          </p:cNvPr>
          <p:cNvSpPr/>
          <p:nvPr/>
        </p:nvSpPr>
        <p:spPr>
          <a:xfrm rot="10800000">
            <a:off x="10965038" y="6963082"/>
            <a:ext cx="252582" cy="15787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BB02A7-5998-9764-2231-C47D015A774D}"/>
              </a:ext>
            </a:extLst>
          </p:cNvPr>
          <p:cNvSpPr txBox="1"/>
          <p:nvPr/>
        </p:nvSpPr>
        <p:spPr>
          <a:xfrm>
            <a:off x="8147050" y="2765070"/>
            <a:ext cx="3892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左视频：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第三代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（左）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吊打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第二代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（右）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出招多样，扣血很少，完胜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5">
            <a:hlinkClick r:id="" action="ppaction://media"/>
            <a:extLst>
              <a:ext uri="{FF2B5EF4-FFF2-40B4-BE49-F238E27FC236}">
                <a16:creationId xmlns:a16="http://schemas.microsoft.com/office/drawing/2014/main" id="{B41F9958-F2A9-DE2D-AF9F-24AE30E6EA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8650" y="1674813"/>
            <a:ext cx="6345238" cy="4759325"/>
          </a:xfrm>
        </p:spPr>
      </p:pic>
    </p:spTree>
    <p:extLst>
      <p:ext uri="{BB962C8B-B14F-4D97-AF65-F5344CB8AC3E}">
        <p14:creationId xmlns:p14="http://schemas.microsoft.com/office/powerpoint/2010/main" val="180465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2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B658F8D-DC48-5098-0CD0-6B31E70A7043}"/>
              </a:ext>
            </a:extLst>
          </p:cNvPr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FE6016-219A-A2C8-1528-B72EC74C223A}"/>
              </a:ext>
            </a:extLst>
          </p:cNvPr>
          <p:cNvSpPr txBox="1"/>
          <p:nvPr/>
        </p:nvSpPr>
        <p:spPr>
          <a:xfrm>
            <a:off x="980354" y="0"/>
            <a:ext cx="6582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第三代</a:t>
            </a: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AI——</a:t>
            </a: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锋芒毕露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29013E-A1CB-5DEE-3E2E-B1FA46CD558C}"/>
              </a:ext>
            </a:extLst>
          </p:cNvPr>
          <p:cNvSpPr txBox="1"/>
          <p:nvPr/>
        </p:nvSpPr>
        <p:spPr>
          <a:xfrm>
            <a:off x="322087" y="1135005"/>
            <a:ext cx="2516363" cy="46166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成果展示</a:t>
            </a:r>
            <a:endParaRPr lang="en-US" altLang="zh-CN" sz="2400" b="1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FB85FC0-E517-108C-FAC2-4BEA58B73302}"/>
              </a:ext>
            </a:extLst>
          </p:cNvPr>
          <p:cNvSpPr/>
          <p:nvPr/>
        </p:nvSpPr>
        <p:spPr>
          <a:xfrm>
            <a:off x="10965038" y="6650595"/>
            <a:ext cx="252582" cy="243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灯片编号占位符 24">
            <a:extLst>
              <a:ext uri="{FF2B5EF4-FFF2-40B4-BE49-F238E27FC236}">
                <a16:creationId xmlns:a16="http://schemas.microsoft.com/office/drawing/2014/main" id="{B8226740-94DF-E1C5-9A9F-A2DA7964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1326" y="6673636"/>
            <a:ext cx="2081340" cy="220629"/>
          </a:xfrm>
        </p:spPr>
        <p:txBody>
          <a:bodyPr>
            <a:normAutofit fontScale="92500" lnSpcReduction="10000"/>
          </a:bodyPr>
          <a:lstStyle/>
          <a:p>
            <a:fld id="{49AE70B2-8BF9-45C0-BB95-33D1B9D3A854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1DE5615B-A095-A382-151D-AC227963ABA0}"/>
              </a:ext>
            </a:extLst>
          </p:cNvPr>
          <p:cNvSpPr/>
          <p:nvPr/>
        </p:nvSpPr>
        <p:spPr>
          <a:xfrm rot="10800000">
            <a:off x="10965038" y="6963082"/>
            <a:ext cx="252582" cy="15787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3BB02A7-5998-9764-2231-C47D015A774D}"/>
              </a:ext>
            </a:extLst>
          </p:cNvPr>
          <p:cNvSpPr txBox="1"/>
          <p:nvPr/>
        </p:nvSpPr>
        <p:spPr>
          <a:xfrm>
            <a:off x="7325070" y="2765070"/>
            <a:ext cx="38925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左视频：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第三代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（左）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力克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电脑最高难度</a:t>
            </a:r>
            <a:r>
              <a:rPr lang="en-US" altLang="zh-CN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（右）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效果显著，胜率已经很高</a:t>
            </a:r>
            <a:endParaRPr lang="en-US" altLang="zh-CN" sz="2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3">
            <a:hlinkClick r:id="" action="ppaction://media"/>
            <a:extLst>
              <a:ext uri="{FF2B5EF4-FFF2-40B4-BE49-F238E27FC236}">
                <a16:creationId xmlns:a16="http://schemas.microsoft.com/office/drawing/2014/main" id="{2D221D06-CC80-AB5B-BE04-22E2910F3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0" y="1910200"/>
            <a:ext cx="5848350" cy="438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96712" y="3062286"/>
            <a:ext cx="3074591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第五部分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0920" y="3084512"/>
            <a:ext cx="391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拓展延伸</a:t>
            </a:r>
            <a:endParaRPr lang="en-US" altLang="zh-CN" sz="48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0" y="-17780"/>
            <a:ext cx="1593850" cy="121094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2157095" y="3874770"/>
            <a:ext cx="7877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00025" y="2540"/>
            <a:ext cx="0" cy="607504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09575" y="348615"/>
            <a:ext cx="0" cy="476313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28015" y="576580"/>
            <a:ext cx="0" cy="310515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66671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5044" y="0"/>
            <a:ext cx="4874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en-US" altLang="zh-CN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“鹬蚌相争”</a:t>
            </a:r>
          </a:p>
        </p:txBody>
      </p:sp>
      <p:sp>
        <p:nvSpPr>
          <p:cNvPr id="5" name="矩形 4"/>
          <p:cNvSpPr/>
          <p:nvPr/>
        </p:nvSpPr>
        <p:spPr>
          <a:xfrm>
            <a:off x="-12699" y="940435"/>
            <a:ext cx="6006546" cy="11684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597565" y="2971760"/>
            <a:ext cx="6630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▲在面对最高难度电脑的情况下，已经训练得较为完善，很难产生进一步的突破</a:t>
            </a:r>
            <a:endParaRPr lang="en-US" altLang="zh-CN" sz="2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/>
            <a:endParaRPr lang="en-US" altLang="zh-CN" sz="2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/>
            <a:r>
              <a:rPr lang="zh-CN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▲我们小组后续打算采用对抗式训练，将对手也设置为自己的</a:t>
            </a:r>
            <a:r>
              <a:rPr lang="en-US" altLang="zh-C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，加强训练</a:t>
            </a:r>
          </a:p>
          <a:p>
            <a:pPr algn="just"/>
            <a:endParaRPr lang="en-US" altLang="zh-CN" sz="2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93846" y="-43815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201670" y="2395220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0678160" y="2395220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4822825" y="673735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8956675" y="4016375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8" idx="2"/>
          </p:cNvCxnSpPr>
          <p:nvPr/>
        </p:nvCxnSpPr>
        <p:spPr>
          <a:xfrm>
            <a:off x="3251835" y="5737860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6438900" y="2395220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201670" y="1834515"/>
            <a:ext cx="2668270" cy="460375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vs AI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5044" y="0"/>
            <a:ext cx="4874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优化信息获取</a:t>
            </a:r>
          </a:p>
        </p:txBody>
      </p:sp>
      <p:sp>
        <p:nvSpPr>
          <p:cNvPr id="5" name="矩形 4"/>
          <p:cNvSpPr/>
          <p:nvPr/>
        </p:nvSpPr>
        <p:spPr>
          <a:xfrm>
            <a:off x="-12699" y="931327"/>
            <a:ext cx="4978679" cy="12594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79465" y="2149164"/>
            <a:ext cx="90485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▲在已有的读取指令方式上，我们小组后续将适当引入截图读取信息的途径，来作为辅助读取手段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/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▲</a:t>
            </a:r>
            <a:r>
              <a:rPr lang="zh-CN" altLang="en-US" sz="20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更全面的信息获取</a:t>
            </a:r>
            <a:r>
              <a:rPr lang="en-US" altLang="zh-CN" sz="20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与仅依赖指令相比，这种结合能够提供更多维度的数据，使得模型决策更为全面。</a:t>
            </a:r>
          </a:p>
          <a:p>
            <a:pPr algn="just"/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/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▲</a:t>
            </a:r>
            <a:r>
              <a:rPr lang="zh-CN" altLang="en-US" sz="20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更准确的决策</a:t>
            </a:r>
            <a:r>
              <a:rPr lang="en-US" altLang="zh-CN" sz="20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通过实时截屏，模型可以捕捉游戏中的实时状态变化，有助于更准确地判断对手的动作、位置或者环境变化，从而提高模型的决策质量。</a:t>
            </a:r>
            <a:endParaRPr lang="en-US" altLang="zh-CN" sz="20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/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▲</a:t>
            </a:r>
            <a:r>
              <a:rPr lang="zh-CN" altLang="en-US" sz="20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应对未知情况能力增强</a:t>
            </a:r>
            <a:r>
              <a:rPr lang="en-US" altLang="zh-CN" sz="20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0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在面对未知情况或不同的游戏场景时，仅依靠指令可能存在局限。实时截屏提供了更多实时信息，让模型能够更灵活地应对未知情况，提高了其适应性和鲁棒性。</a:t>
            </a:r>
          </a:p>
        </p:txBody>
      </p:sp>
      <p:sp>
        <p:nvSpPr>
          <p:cNvPr id="4" name="矩形 3"/>
          <p:cNvSpPr/>
          <p:nvPr/>
        </p:nvSpPr>
        <p:spPr>
          <a:xfrm>
            <a:off x="4965980" y="-47307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2521" y="2043037"/>
            <a:ext cx="101082" cy="398014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500457" y="2037138"/>
            <a:ext cx="101081" cy="398014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2705509" y="328390"/>
            <a:ext cx="81658" cy="334763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8867255" y="4337882"/>
            <a:ext cx="100904" cy="336766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  <a:stCxn id="8" idx="2"/>
            <a:endCxn id="11" idx="2"/>
          </p:cNvCxnSpPr>
          <p:nvPr/>
        </p:nvCxnSpPr>
        <p:spPr>
          <a:xfrm flipV="1">
            <a:off x="1123062" y="6021713"/>
            <a:ext cx="6110815" cy="1473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>
            <a:off x="4131013" y="2037138"/>
            <a:ext cx="6419985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72519" y="1531050"/>
            <a:ext cx="2688243" cy="463008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图片</a:t>
            </a:r>
            <a:r>
              <a:rPr lang="en-US" altLang="zh-CN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指令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30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</a:p>
        </p:txBody>
      </p:sp>
      <p:sp>
        <p:nvSpPr>
          <p:cNvPr id="5" name="矩形 4"/>
          <p:cNvSpPr/>
          <p:nvPr/>
        </p:nvSpPr>
        <p:spPr>
          <a:xfrm>
            <a:off x="25082" y="932815"/>
            <a:ext cx="3828557" cy="14371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3639" y="-90488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54917" y="2122170"/>
            <a:ext cx="8233410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①拥有更加丰富的连续出招</a:t>
            </a:r>
          </a:p>
        </p:txBody>
      </p:sp>
      <p:sp>
        <p:nvSpPr>
          <p:cNvPr id="16" name="矩形 15"/>
          <p:cNvSpPr/>
          <p:nvPr/>
        </p:nvSpPr>
        <p:spPr>
          <a:xfrm>
            <a:off x="1726565" y="3490595"/>
            <a:ext cx="8233410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②能将该模型运用在其他格斗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20975" y="4809676"/>
            <a:ext cx="8233410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③使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能过</a:t>
            </a:r>
            <a:r>
              <a:rPr lang="zh-CN" altLang="en-US" sz="2400" dirty="0"/>
              <a:t>根据玩家所选难度进行动态调整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L 形 17"/>
          <p:cNvSpPr/>
          <p:nvPr/>
        </p:nvSpPr>
        <p:spPr>
          <a:xfrm>
            <a:off x="1070610" y="1663700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L 形 18"/>
          <p:cNvSpPr/>
          <p:nvPr/>
        </p:nvSpPr>
        <p:spPr>
          <a:xfrm>
            <a:off x="1726565" y="3032125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L 形 19"/>
          <p:cNvSpPr/>
          <p:nvPr/>
        </p:nvSpPr>
        <p:spPr>
          <a:xfrm>
            <a:off x="2625725" y="4432300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AFB744-8E3D-4B8E-9149-9EF913FD2883}"/>
              </a:ext>
            </a:extLst>
          </p:cNvPr>
          <p:cNvSpPr txBox="1"/>
          <p:nvPr/>
        </p:nvSpPr>
        <p:spPr>
          <a:xfrm>
            <a:off x="1057997" y="21454"/>
            <a:ext cx="4874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更掘一隅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5CFF32-424D-C7A4-CD07-28287D5E9C19}"/>
              </a:ext>
            </a:extLst>
          </p:cNvPr>
          <p:cNvSpPr txBox="1"/>
          <p:nvPr/>
        </p:nvSpPr>
        <p:spPr>
          <a:xfrm>
            <a:off x="1070610" y="1386747"/>
            <a:ext cx="2688243" cy="463008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未来期望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48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082" y="932815"/>
            <a:ext cx="3828557" cy="14371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3639" y="-90488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AFB744-8E3D-4B8E-9149-9EF913FD2883}"/>
              </a:ext>
            </a:extLst>
          </p:cNvPr>
          <p:cNvSpPr txBox="1"/>
          <p:nvPr/>
        </p:nvSpPr>
        <p:spPr>
          <a:xfrm>
            <a:off x="1057997" y="21454"/>
            <a:ext cx="4874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整理成文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B4E081B-AC93-B7FF-FA38-B79FBFFF2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049" y="1148283"/>
            <a:ext cx="4371966" cy="5466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21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96712" y="3062286"/>
            <a:ext cx="3074591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第六部分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0920" y="3084512"/>
            <a:ext cx="391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en-US" altLang="zh-CN" sz="48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0" y="-17780"/>
            <a:ext cx="1593850" cy="121094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2157095" y="3874770"/>
            <a:ext cx="7877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00025" y="2540"/>
            <a:ext cx="0" cy="607504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09575" y="348615"/>
            <a:ext cx="0" cy="476313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28015" y="576580"/>
            <a:ext cx="0" cy="310515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2569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96712" y="3062286"/>
            <a:ext cx="3074591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0920" y="3084512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24" name="等腰三角形 23"/>
          <p:cNvSpPr/>
          <p:nvPr/>
        </p:nvSpPr>
        <p:spPr>
          <a:xfrm rot="10800000">
            <a:off x="0" y="-17780"/>
            <a:ext cx="1593850" cy="121094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2157095" y="3874770"/>
            <a:ext cx="7877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00025" y="2540"/>
            <a:ext cx="0" cy="607504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09575" y="348615"/>
            <a:ext cx="0" cy="476313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28015" y="576580"/>
            <a:ext cx="0" cy="310515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0800000">
            <a:off x="0" y="-17780"/>
            <a:ext cx="1593850" cy="121094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2157095" y="3874770"/>
            <a:ext cx="7877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00025" y="2540"/>
            <a:ext cx="0" cy="607504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09575" y="348615"/>
            <a:ext cx="0" cy="476313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28015" y="576580"/>
            <a:ext cx="0" cy="310515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D644A3E-2429-4B5A-B590-6873A47136F5}"/>
              </a:ext>
            </a:extLst>
          </p:cNvPr>
          <p:cNvSpPr/>
          <p:nvPr/>
        </p:nvSpPr>
        <p:spPr>
          <a:xfrm>
            <a:off x="5286065" y="2152650"/>
            <a:ext cx="1840362" cy="310515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CAC7FA-D173-4EAC-AF1E-7CFC919F13BA}"/>
              </a:ext>
            </a:extLst>
          </p:cNvPr>
          <p:cNvSpPr/>
          <p:nvPr/>
        </p:nvSpPr>
        <p:spPr>
          <a:xfrm>
            <a:off x="5444194" y="2194641"/>
            <a:ext cx="1479874" cy="43667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钱禹昂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AAB047B-B0D5-4FE7-82F7-7EF92A781B92}"/>
              </a:ext>
            </a:extLst>
          </p:cNvPr>
          <p:cNvSpPr/>
          <p:nvPr/>
        </p:nvSpPr>
        <p:spPr>
          <a:xfrm>
            <a:off x="3265458" y="2152650"/>
            <a:ext cx="1840362" cy="310515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2BCC4E5-A427-4424-942F-39710631E7AE}"/>
              </a:ext>
            </a:extLst>
          </p:cNvPr>
          <p:cNvSpPr/>
          <p:nvPr/>
        </p:nvSpPr>
        <p:spPr>
          <a:xfrm>
            <a:off x="3486981" y="2194641"/>
            <a:ext cx="1479874" cy="43667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田永铭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DD8C7F3-0394-45EE-81A7-0FA11AD379CA}"/>
              </a:ext>
            </a:extLst>
          </p:cNvPr>
          <p:cNvSpPr/>
          <p:nvPr/>
        </p:nvSpPr>
        <p:spPr>
          <a:xfrm>
            <a:off x="1255775" y="2152650"/>
            <a:ext cx="1840362" cy="310515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AAAE273-6E08-4622-9A4D-DAFDE00DF429}"/>
              </a:ext>
            </a:extLst>
          </p:cNvPr>
          <p:cNvSpPr/>
          <p:nvPr/>
        </p:nvSpPr>
        <p:spPr>
          <a:xfrm>
            <a:off x="1436019" y="2194641"/>
            <a:ext cx="1479874" cy="43667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蒋李杰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3FF642B-9531-42A4-B3AB-E344AC96F6A5}"/>
              </a:ext>
            </a:extLst>
          </p:cNvPr>
          <p:cNvSpPr/>
          <p:nvPr/>
        </p:nvSpPr>
        <p:spPr>
          <a:xfrm>
            <a:off x="7318205" y="2152650"/>
            <a:ext cx="1840362" cy="310515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80BFFAE-5865-48A1-90BC-6B661345452D}"/>
              </a:ext>
            </a:extLst>
          </p:cNvPr>
          <p:cNvSpPr/>
          <p:nvPr/>
        </p:nvSpPr>
        <p:spPr>
          <a:xfrm>
            <a:off x="7473805" y="2194641"/>
            <a:ext cx="1479874" cy="43667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袁理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9C64C58-049F-4D79-84A2-33348DF4BEE6}"/>
              </a:ext>
            </a:extLst>
          </p:cNvPr>
          <p:cNvSpPr/>
          <p:nvPr/>
        </p:nvSpPr>
        <p:spPr>
          <a:xfrm>
            <a:off x="9372650" y="2140382"/>
            <a:ext cx="1840362" cy="310515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1440C6B-5DF1-4897-9A16-84927EAF819B}"/>
              </a:ext>
            </a:extLst>
          </p:cNvPr>
          <p:cNvSpPr/>
          <p:nvPr/>
        </p:nvSpPr>
        <p:spPr>
          <a:xfrm>
            <a:off x="9526657" y="2174392"/>
            <a:ext cx="1479874" cy="43667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陆迅</a:t>
            </a:r>
          </a:p>
        </p:txBody>
      </p:sp>
      <p:pic>
        <p:nvPicPr>
          <p:cNvPr id="11" name="摇">
            <a:hlinkClick r:id="" action="ppaction://media"/>
            <a:extLst>
              <a:ext uri="{FF2B5EF4-FFF2-40B4-BE49-F238E27FC236}">
                <a16:creationId xmlns:a16="http://schemas.microsoft.com/office/drawing/2014/main" id="{1732794D-71B6-4759-B64F-C29656F0F6D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82932" y="14481"/>
            <a:ext cx="5176482" cy="196505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189053C-F19B-4BC3-9146-FDEC18EF21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35" y="2333672"/>
            <a:ext cx="449082" cy="49844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4FBB54E-65C0-BF0A-2ED0-41F5A5A90437}"/>
              </a:ext>
            </a:extLst>
          </p:cNvPr>
          <p:cNvSpPr txBox="1"/>
          <p:nvPr/>
        </p:nvSpPr>
        <p:spPr>
          <a:xfrm>
            <a:off x="1345628" y="2732285"/>
            <a:ext cx="16319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前期资料查询与分析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承担训练各代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参与优化第三代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参与论文写作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2C1E67-CDB0-2637-91CD-431710E03BAD}"/>
              </a:ext>
            </a:extLst>
          </p:cNvPr>
          <p:cNvSpPr txBox="1"/>
          <p:nvPr/>
        </p:nvSpPr>
        <p:spPr>
          <a:xfrm>
            <a:off x="3310220" y="2752990"/>
            <a:ext cx="16319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尝试使用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实现训练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致力设计第二代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承担训练各代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参与优化第三代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撰写整合整篇论文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D2DFD5-A8D1-6149-EE43-023F5300BC1A}"/>
              </a:ext>
            </a:extLst>
          </p:cNvPr>
          <p:cNvSpPr txBox="1"/>
          <p:nvPr/>
        </p:nvSpPr>
        <p:spPr>
          <a:xfrm>
            <a:off x="5412956" y="2768658"/>
            <a:ext cx="163195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担任组长，领导组员研究项目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实现基础部分代码，从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能训练起来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致力实现第三代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参与论文写作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数据分析与思路提供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FDA1702-6426-611F-C4F2-C3F4B96048DA}"/>
              </a:ext>
            </a:extLst>
          </p:cNvPr>
          <p:cNvSpPr txBox="1"/>
          <p:nvPr/>
        </p:nvSpPr>
        <p:spPr>
          <a:xfrm>
            <a:off x="7422411" y="2770101"/>
            <a:ext cx="16319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尝试使用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实现训练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致力设计第二代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主导训练各代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参与优化第三代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参与论文写作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66F8EFA-5F27-77BC-6E89-A5345FEB576B}"/>
              </a:ext>
            </a:extLst>
          </p:cNvPr>
          <p:cNvSpPr txBox="1"/>
          <p:nvPr/>
        </p:nvSpPr>
        <p:spPr>
          <a:xfrm>
            <a:off x="9450619" y="2770204"/>
            <a:ext cx="16319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前期资料查询与分析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承担训练各代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参与优化第三代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参与论文写作</a:t>
            </a:r>
          </a:p>
          <a:p>
            <a:endParaRPr lang="zh-CN" altLang="en-US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6E0FE4-46F0-78DD-2D42-1F434056D875}"/>
              </a:ext>
            </a:extLst>
          </p:cNvPr>
          <p:cNvSpPr/>
          <p:nvPr/>
        </p:nvSpPr>
        <p:spPr>
          <a:xfrm flipV="1">
            <a:off x="1485367" y="5425448"/>
            <a:ext cx="9348721" cy="1296430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344BFD9-4E27-96AB-E56E-F515B44DEDE7}"/>
              </a:ext>
            </a:extLst>
          </p:cNvPr>
          <p:cNvSpPr txBox="1"/>
          <p:nvPr/>
        </p:nvSpPr>
        <p:spPr>
          <a:xfrm>
            <a:off x="1961560" y="5370491"/>
            <a:ext cx="75237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全组成员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通力合作，无一懈怠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周开一次组会，激烈讨论，分享各自研究成果，探索下一周的研究方向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独立各自设计、训练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，有好有坏，择优去劣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共同制作演示文稿，整理成果并展示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尝试各自产生的想法，如：随机出招训练、连招教学训练、进展平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远程放技能训练；除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外用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DDPG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训练；各自独特的参数和</a:t>
            </a:r>
            <a:r>
              <a:rPr lang="en-US" altLang="zh-CN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reward</a:t>
            </a:r>
            <a:r>
              <a:rPr lang="zh-CN" altLang="en-US" sz="1400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en-US" altLang="zh-CN" sz="1400" dirty="0">
              <a:solidFill>
                <a:srgbClr val="0F1423">
                  <a:lumMod val="75000"/>
                  <a:lumOff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552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8117" y="35560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</a:p>
        </p:txBody>
      </p:sp>
      <p:sp>
        <p:nvSpPr>
          <p:cNvPr id="5" name="矩形 4"/>
          <p:cNvSpPr/>
          <p:nvPr/>
        </p:nvSpPr>
        <p:spPr>
          <a:xfrm>
            <a:off x="-12700" y="940435"/>
            <a:ext cx="3762375" cy="762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66160" y="-28575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等腰三角形 27"/>
          <p:cNvSpPr/>
          <p:nvPr/>
        </p:nvSpPr>
        <p:spPr>
          <a:xfrm rot="8220000">
            <a:off x="1287780" y="1140460"/>
            <a:ext cx="548005" cy="42862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11520000">
            <a:off x="151765" y="1094105"/>
            <a:ext cx="548005" cy="34480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17215" y="2297430"/>
            <a:ext cx="141605" cy="233299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59760" y="4448175"/>
            <a:ext cx="7211695" cy="18224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75685" y="2987675"/>
            <a:ext cx="5537835" cy="12471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13519" y="3103880"/>
            <a:ext cx="47567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Freestyle Script" panose="030804020302050B0404" pitchFamily="66" charset="0"/>
              </a:rPr>
              <a:t>谢谢聆听</a:t>
            </a:r>
          </a:p>
        </p:txBody>
      </p:sp>
      <p:sp>
        <p:nvSpPr>
          <p:cNvPr id="8" name="矩形 7"/>
          <p:cNvSpPr/>
          <p:nvPr/>
        </p:nvSpPr>
        <p:spPr>
          <a:xfrm>
            <a:off x="-191770" y="0"/>
            <a:ext cx="13449935" cy="33972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780000">
            <a:off x="295275" y="26035"/>
            <a:ext cx="1268095" cy="117665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-366395" y="-129540"/>
            <a:ext cx="1074420" cy="102425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-71120" y="-129540"/>
            <a:ext cx="993775" cy="10039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等腰三角形 17"/>
          <p:cNvSpPr/>
          <p:nvPr/>
        </p:nvSpPr>
        <p:spPr>
          <a:xfrm rot="20100000">
            <a:off x="654685" y="644525"/>
            <a:ext cx="548005" cy="471170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4560000">
            <a:off x="866140" y="1127125"/>
            <a:ext cx="548005" cy="54927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19380000">
            <a:off x="1017270" y="105410"/>
            <a:ext cx="791210" cy="962660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0700000">
            <a:off x="1250950" y="502920"/>
            <a:ext cx="548005" cy="34480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8400000">
            <a:off x="1769110" y="836295"/>
            <a:ext cx="386080" cy="41846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5045" y="0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游戏介绍</a:t>
            </a:r>
          </a:p>
        </p:txBody>
      </p:sp>
      <p:sp>
        <p:nvSpPr>
          <p:cNvPr id="5" name="矩形 4"/>
          <p:cNvSpPr/>
          <p:nvPr/>
        </p:nvSpPr>
        <p:spPr>
          <a:xfrm>
            <a:off x="-12700" y="940435"/>
            <a:ext cx="3762375" cy="762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61487" y="2979505"/>
            <a:ext cx="5154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</a:t>
            </a:r>
            <a:r>
              <a:rPr lang="zh-CN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东方非想天则</a:t>
            </a:r>
            <a:r>
              <a:rPr lang="en-US" altLang="zh-CN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》</a:t>
            </a:r>
            <a:r>
              <a:rPr lang="zh-CN" altLang="en-US" sz="2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是由上海爱丽丝幻乐团与黄昏边境研发的一款格斗游戏，以出彩的格斗设计和优美的画风深受玩家喜爱。</a:t>
            </a:r>
            <a:endParaRPr lang="en-US" altLang="zh-CN" sz="2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66160" y="-28575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74768" y="2089142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969632" y="2080875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5400000">
            <a:off x="7609537" y="459615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10248147" y="3702030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8" idx="2"/>
          </p:cNvCxnSpPr>
          <p:nvPr/>
        </p:nvCxnSpPr>
        <p:spPr>
          <a:xfrm>
            <a:off x="6024933" y="5431782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</p:cNvCxnSpPr>
          <p:nvPr/>
        </p:nvCxnSpPr>
        <p:spPr>
          <a:xfrm>
            <a:off x="7730372" y="2080875"/>
            <a:ext cx="4239260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5045" y="0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想法来源</a:t>
            </a:r>
          </a:p>
        </p:txBody>
      </p:sp>
      <p:sp>
        <p:nvSpPr>
          <p:cNvPr id="5" name="矩形 4"/>
          <p:cNvSpPr/>
          <p:nvPr/>
        </p:nvSpPr>
        <p:spPr>
          <a:xfrm>
            <a:off x="-12700" y="940435"/>
            <a:ext cx="3762375" cy="762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66160" y="-28575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53514" y="2155150"/>
            <a:ext cx="8469873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①</a:t>
            </a:r>
            <a:r>
              <a:rPr lang="zh-CN" altLang="en-US" sz="2400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玩该游戏的同学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中大部分</a:t>
            </a:r>
            <a:r>
              <a:rPr lang="zh-CN" altLang="en-US" sz="2400" noProof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很难战胜游戏自带最高难度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39131" y="3506580"/>
            <a:ext cx="8688192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②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实际上该游戏自带最高难度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智能仍有待提升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94439" y="4858010"/>
            <a:ext cx="8783161" cy="6375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③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预期做一个可轻松战胜电脑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的格斗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，甚至用于联机格斗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L 形 17"/>
          <p:cNvSpPr/>
          <p:nvPr/>
        </p:nvSpPr>
        <p:spPr>
          <a:xfrm>
            <a:off x="1453515" y="1696680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L 形 18"/>
          <p:cNvSpPr/>
          <p:nvPr/>
        </p:nvSpPr>
        <p:spPr>
          <a:xfrm>
            <a:off x="2039131" y="3070444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L 形 19"/>
          <p:cNvSpPr/>
          <p:nvPr/>
        </p:nvSpPr>
        <p:spPr>
          <a:xfrm>
            <a:off x="2602986" y="4399540"/>
            <a:ext cx="382905" cy="1096010"/>
          </a:xfrm>
          <a:prstGeom prst="corner">
            <a:avLst>
              <a:gd name="adj1" fmla="val 44610"/>
              <a:gd name="adj2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818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kumimoji="0" lang="en-US" altLang="zh-CN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5045" y="0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dirty="0">
                <a:solidFill>
                  <a:srgbClr val="0F1423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F1423">
                  <a:lumMod val="75000"/>
                  <a:lumOff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2700" y="940435"/>
            <a:ext cx="3762375" cy="7620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66160" y="-28575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9109" y="1310739"/>
            <a:ext cx="100330" cy="445847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63299" y="1210409"/>
            <a:ext cx="100330" cy="453414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2616200" y="-410746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9148080" y="4047726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1055541" y="5744128"/>
            <a:ext cx="6489014" cy="43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 flipV="1">
            <a:off x="2737035" y="1210409"/>
            <a:ext cx="8076429" cy="10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20231220-1027-21.9504790">
            <a:hlinkClick r:id="" action="ppaction://media"/>
            <a:extLst>
              <a:ext uri="{FF2B5EF4-FFF2-40B4-BE49-F238E27FC236}">
                <a16:creationId xmlns:a16="http://schemas.microsoft.com/office/drawing/2014/main" id="{E45ECFAB-FD52-4DAA-478C-E59F8447CD1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5880" y="1404288"/>
            <a:ext cx="5907070" cy="41094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1CFEDC-0DB4-24B4-1BA0-F214074BEB5F}"/>
              </a:ext>
            </a:extLst>
          </p:cNvPr>
          <p:cNvSpPr txBox="1"/>
          <p:nvPr/>
        </p:nvSpPr>
        <p:spPr>
          <a:xfrm>
            <a:off x="7457662" y="2461658"/>
            <a:ext cx="31530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片段：</a:t>
            </a:r>
            <a:endParaRPr lang="en-US" altLang="zh-CN" dirty="0"/>
          </a:p>
          <a:p>
            <a:r>
              <a:rPr lang="zh-CN" altLang="en-US" dirty="0"/>
              <a:t>  我们最终代</a:t>
            </a:r>
            <a:r>
              <a:rPr lang="en-US" altLang="zh-CN" dirty="0"/>
              <a:t>AI</a:t>
            </a:r>
            <a:r>
              <a:rPr lang="zh-CN" altLang="en-US" dirty="0"/>
              <a:t>（左）</a:t>
            </a:r>
            <a:endParaRPr lang="en-US" altLang="zh-CN" dirty="0"/>
          </a:p>
          <a:p>
            <a:r>
              <a:rPr lang="zh-CN" altLang="en-US" dirty="0"/>
              <a:t>  战胜</a:t>
            </a:r>
            <a:endParaRPr lang="en-US" altLang="zh-CN" dirty="0"/>
          </a:p>
          <a:p>
            <a:r>
              <a:rPr lang="zh-CN" altLang="en-US" dirty="0"/>
              <a:t>  最高难度电脑</a:t>
            </a:r>
            <a:r>
              <a:rPr lang="en-US" altLang="zh-CN" dirty="0"/>
              <a:t>AI</a:t>
            </a:r>
            <a:r>
              <a:rPr lang="zh-CN" altLang="en-US" dirty="0"/>
              <a:t>（右）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左边控制台：双方实时信息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220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696712" y="3062286"/>
            <a:ext cx="3074591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10920" y="3084512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基础原理</a:t>
            </a:r>
          </a:p>
        </p:txBody>
      </p:sp>
      <p:sp>
        <p:nvSpPr>
          <p:cNvPr id="24" name="等腰三角形 23"/>
          <p:cNvSpPr/>
          <p:nvPr/>
        </p:nvSpPr>
        <p:spPr>
          <a:xfrm rot="10800000">
            <a:off x="0" y="-17780"/>
            <a:ext cx="1593850" cy="1210945"/>
          </a:xfrm>
          <a:prstGeom prst="triangle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2157095" y="3874770"/>
            <a:ext cx="78778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00025" y="2540"/>
            <a:ext cx="0" cy="607504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09575" y="348615"/>
            <a:ext cx="0" cy="476313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628015" y="576580"/>
            <a:ext cx="0" cy="310515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0626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288395" y="6281420"/>
            <a:ext cx="327660" cy="349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E70B2-8BF9-45C0-BB95-33D1B9D3A854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0800000">
            <a:off x="11288395" y="6631305"/>
            <a:ext cx="327660" cy="226695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2700" y="-13335"/>
            <a:ext cx="874395" cy="874395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995045" y="0"/>
            <a:ext cx="39166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DQN</a:t>
            </a: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F1423">
                    <a:lumMod val="75000"/>
                    <a:lumOff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算法</a:t>
            </a:r>
          </a:p>
        </p:txBody>
      </p:sp>
      <p:sp>
        <p:nvSpPr>
          <p:cNvPr id="5" name="矩形 4"/>
          <p:cNvSpPr/>
          <p:nvPr/>
        </p:nvSpPr>
        <p:spPr>
          <a:xfrm flipV="1">
            <a:off x="-12700" y="840105"/>
            <a:ext cx="4264189" cy="10033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81767" y="-13335"/>
            <a:ext cx="75565" cy="1101090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9109" y="1310739"/>
            <a:ext cx="100330" cy="445847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63299" y="1210409"/>
            <a:ext cx="100330" cy="453414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2616200" y="-410746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 rot="5400000">
            <a:off x="9148080" y="4047726"/>
            <a:ext cx="100330" cy="334264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V="1">
            <a:off x="1055541" y="5744128"/>
            <a:ext cx="6489014" cy="43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cxnSpLocks/>
            <a:endCxn id="9" idx="0"/>
          </p:cNvCxnSpPr>
          <p:nvPr/>
        </p:nvCxnSpPr>
        <p:spPr>
          <a:xfrm flipV="1">
            <a:off x="2737035" y="1210409"/>
            <a:ext cx="8076429" cy="105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4915A578-4653-C044-7A90-07FC7957105B}"/>
              </a:ext>
            </a:extLst>
          </p:cNvPr>
          <p:cNvSpPr txBox="1"/>
          <p:nvPr/>
        </p:nvSpPr>
        <p:spPr>
          <a:xfrm>
            <a:off x="1373532" y="1343719"/>
            <a:ext cx="885406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indent="4572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，即深度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网络（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Q-network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），是指基于深度学习的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</a:t>
            </a:r>
            <a:r>
              <a:rPr lang="en-US" altLang="zh-CN" sz="23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Learing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算法。</a:t>
            </a:r>
            <a:endParaRPr lang="en-US" altLang="zh-CN" sz="23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4572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</a:t>
            </a:r>
            <a:r>
              <a:rPr lang="en-US" altLang="zh-CN" sz="23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Learing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算法维护一个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Q-table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，使用表格存储每个状态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下采取动作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获得的奖励，即状态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价值函数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Q(</a:t>
            </a:r>
            <a:r>
              <a:rPr lang="en-US" altLang="zh-CN" sz="23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s,a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，这种算法存在很大的局限性。在现实中很多情况下，强化学习任务所面临的状态空间是连续的，存在无穷多个状态，这种情况就不能再使用表格的方式存储价值函数。</a:t>
            </a:r>
            <a:endParaRPr lang="en-US" altLang="zh-CN" sz="23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4572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为了解决这个问题，我们可以用一个函数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Q(</a:t>
            </a:r>
            <a:r>
              <a:rPr lang="en-US" altLang="zh-CN" sz="23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s,a;w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来近似动作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Q(</a:t>
            </a:r>
            <a:r>
              <a:rPr lang="en-US" altLang="zh-CN" sz="23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s,a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，称为价值函数近似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 Function Approximation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，我们用神经网络来生成这个函数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Q(</a:t>
            </a:r>
            <a:r>
              <a:rPr lang="en-US" altLang="zh-CN" sz="2300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s,a;w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，称为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网络（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 Q-network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是神经网络训练的参数。</a:t>
            </a:r>
            <a:endParaRPr lang="en-US" altLang="zh-CN" sz="23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4572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我们小组先后实现了</a:t>
            </a:r>
            <a:r>
              <a:rPr lang="en-US" altLang="zh-CN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DQN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多种变种，如 </a:t>
            </a:r>
            <a:r>
              <a:rPr lang="en-US" altLang="zh-CN" sz="2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  <a:r>
              <a:rPr lang="zh-CN" altLang="en-US" sz="2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C-51</a:t>
            </a:r>
            <a:r>
              <a:rPr lang="zh-CN" altLang="en-US" sz="23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3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11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2006</Words>
  <Application>Microsoft Office PowerPoint</Application>
  <PresentationFormat>宽屏</PresentationFormat>
  <Paragraphs>364</Paragraphs>
  <Slides>42</Slides>
  <Notes>10</Notes>
  <HiddenSlides>1</HiddenSlides>
  <MMClips>7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微软雅黑</vt:lpstr>
      <vt:lpstr>Algerian</vt:lpstr>
      <vt:lpstr>Arial</vt:lpstr>
      <vt:lpstr>Calibri</vt:lpstr>
      <vt:lpstr>Consolas</vt:lpstr>
      <vt:lpstr>Freestyle Script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田永铭</dc:creator>
  <cp:lastModifiedBy>永铭 田</cp:lastModifiedBy>
  <cp:revision>440</cp:revision>
  <dcterms:created xsi:type="dcterms:W3CDTF">2019-06-19T02:08:00Z</dcterms:created>
  <dcterms:modified xsi:type="dcterms:W3CDTF">2023-12-21T07:31:21Z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FA201EB6352946E5B532584391D68877</vt:lpwstr>
  </property>
</Properties>
</file>